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56" r:id="rId2"/>
    <p:sldId id="273" r:id="rId3"/>
    <p:sldId id="258" r:id="rId4"/>
    <p:sldId id="267" r:id="rId5"/>
    <p:sldId id="259" r:id="rId6"/>
    <p:sldId id="260" r:id="rId7"/>
    <p:sldId id="261" r:id="rId8"/>
    <p:sldId id="263" r:id="rId9"/>
    <p:sldId id="262" r:id="rId10"/>
    <p:sldId id="264" r:id="rId11"/>
    <p:sldId id="265" r:id="rId12"/>
    <p:sldId id="266"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414"/>
    <p:restoredTop sz="94674"/>
  </p:normalViewPr>
  <p:slideViewPr>
    <p:cSldViewPr snapToGrid="0" snapToObjects="1">
      <p:cViewPr varScale="1">
        <p:scale>
          <a:sx n="110" d="100"/>
          <a:sy n="110" d="100"/>
        </p:scale>
        <p:origin x="208"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2.png>
</file>

<file path=ppt/media/image13.png>
</file>

<file path=ppt/media/image14.jpeg>
</file>

<file path=ppt/media/image15.png>
</file>

<file path=ppt/media/image16.tiff>
</file>

<file path=ppt/media/image17.jpg>
</file>

<file path=ppt/media/image18.jp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85EDA-3DF5-1843-9B52-B47536FB140D}" type="datetimeFigureOut">
              <a:rPr lang="en-US" smtClean="0"/>
              <a:t>7/24/18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1910FB-F71A-9F47-9FE9-0ADFF4B0274A}" type="slidenum">
              <a:rPr lang="en-US" smtClean="0"/>
              <a:t>‹#›</a:t>
            </a:fld>
            <a:endParaRPr lang="en-US"/>
          </a:p>
        </p:txBody>
      </p:sp>
    </p:spTree>
    <p:extLst>
      <p:ext uri="{BB962C8B-B14F-4D97-AF65-F5344CB8AC3E}">
        <p14:creationId xmlns:p14="http://schemas.microsoft.com/office/powerpoint/2010/main" val="3219745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1910FB-F71A-9F47-9FE9-0ADFF4B0274A}" type="slidenum">
              <a:rPr lang="en-US" smtClean="0"/>
              <a:t>5</a:t>
            </a:fld>
            <a:endParaRPr lang="en-US"/>
          </a:p>
        </p:txBody>
      </p:sp>
    </p:spTree>
    <p:extLst>
      <p:ext uri="{BB962C8B-B14F-4D97-AF65-F5344CB8AC3E}">
        <p14:creationId xmlns:p14="http://schemas.microsoft.com/office/powerpoint/2010/main" val="360304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 electron beam is directed at the same where the electrons will interact with the molecular orbitals of the ice crystals before being bounced off. Returning electrons are captured by each detector independently at a set interval of roughly 4 seconds per image producing four near-simultaneous images of the surface as shown on the right. These images are constructed of pixels to which a value of backscatter intensity can be assigned using the range of shading in the images. A completely black pixel will receive a value of 0 with a white pixel receiving a value of 1. </a:t>
            </a:r>
            <a:endParaRPr lang="en-US" b="0" dirty="0">
              <a:effectLst/>
            </a:endParaRPr>
          </a:p>
        </p:txBody>
      </p:sp>
      <p:sp>
        <p:nvSpPr>
          <p:cNvPr id="4" name="Slide Number Placeholder 3"/>
          <p:cNvSpPr>
            <a:spLocks noGrp="1"/>
          </p:cNvSpPr>
          <p:nvPr>
            <p:ph type="sldNum" sz="quarter" idx="10"/>
          </p:nvPr>
        </p:nvSpPr>
        <p:spPr/>
        <p:txBody>
          <a:bodyPr/>
          <a:lstStyle/>
          <a:p>
            <a:fld id="{421910FB-F71A-9F47-9FE9-0ADFF4B0274A}" type="slidenum">
              <a:rPr lang="en-US" smtClean="0"/>
              <a:t>8</a:t>
            </a:fld>
            <a:endParaRPr lang="en-US"/>
          </a:p>
        </p:txBody>
      </p:sp>
    </p:spTree>
    <p:extLst>
      <p:ext uri="{BB962C8B-B14F-4D97-AF65-F5344CB8AC3E}">
        <p14:creationId xmlns:p14="http://schemas.microsoft.com/office/powerpoint/2010/main" val="431255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Scale Bar</a:t>
            </a:r>
          </a:p>
          <a:p>
            <a:pPr marL="285750" indent="-285750">
              <a:buFont typeface="Arial" panose="020B0604020202020204" pitchFamily="34" charset="0"/>
              <a:buChar char="•"/>
            </a:pPr>
            <a:r>
              <a:rPr lang="en-US" sz="1200" dirty="0"/>
              <a:t>Contrast/Brightness of Image</a:t>
            </a:r>
          </a:p>
          <a:p>
            <a:pPr marL="285750" indent="-285750">
              <a:buFont typeface="Arial" panose="020B0604020202020204" pitchFamily="34" charset="0"/>
              <a:buChar char="•"/>
            </a:pPr>
            <a:r>
              <a:rPr lang="en-US" sz="1200" dirty="0"/>
              <a:t>Facets</a:t>
            </a:r>
          </a:p>
          <a:p>
            <a:endParaRPr lang="en-US" dirty="0"/>
          </a:p>
        </p:txBody>
      </p:sp>
      <p:sp>
        <p:nvSpPr>
          <p:cNvPr id="4" name="Slide Number Placeholder 3"/>
          <p:cNvSpPr>
            <a:spLocks noGrp="1"/>
          </p:cNvSpPr>
          <p:nvPr>
            <p:ph type="sldNum" sz="quarter" idx="10"/>
          </p:nvPr>
        </p:nvSpPr>
        <p:spPr/>
        <p:txBody>
          <a:bodyPr/>
          <a:lstStyle/>
          <a:p>
            <a:fld id="{421910FB-F71A-9F47-9FE9-0ADFF4B0274A}" type="slidenum">
              <a:rPr lang="en-US" smtClean="0"/>
              <a:t>9</a:t>
            </a:fld>
            <a:endParaRPr lang="en-US"/>
          </a:p>
        </p:txBody>
      </p:sp>
    </p:spTree>
    <p:extLst>
      <p:ext uri="{BB962C8B-B14F-4D97-AF65-F5344CB8AC3E}">
        <p14:creationId xmlns:p14="http://schemas.microsoft.com/office/powerpoint/2010/main" val="3262086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Define a normal vector &amp; demonstrate of the basal and pyramidal facets</a:t>
            </a:r>
          </a:p>
          <a:p>
            <a:r>
              <a:rPr lang="en-US" dirty="0"/>
              <a:t>The calibration process is dictated by the backscatter light intensity variable (which determines the brightness at each individual pixel), by determining the normal vectors of the facets we can regulate the position the facets sit at in order to create an s value not influenced by the tilt of the facets</a:t>
            </a:r>
          </a:p>
        </p:txBody>
      </p:sp>
      <p:sp>
        <p:nvSpPr>
          <p:cNvPr id="4" name="Slide Number Placeholder 3"/>
          <p:cNvSpPr>
            <a:spLocks noGrp="1"/>
          </p:cNvSpPr>
          <p:nvPr>
            <p:ph type="sldNum" sz="quarter" idx="10"/>
          </p:nvPr>
        </p:nvSpPr>
        <p:spPr/>
        <p:txBody>
          <a:bodyPr/>
          <a:lstStyle/>
          <a:p>
            <a:fld id="{421910FB-F71A-9F47-9FE9-0ADFF4B0274A}" type="slidenum">
              <a:rPr lang="en-US" smtClean="0"/>
              <a:t>10</a:t>
            </a:fld>
            <a:endParaRPr lang="en-US"/>
          </a:p>
        </p:txBody>
      </p:sp>
    </p:spTree>
    <p:extLst>
      <p:ext uri="{BB962C8B-B14F-4D97-AF65-F5344CB8AC3E}">
        <p14:creationId xmlns:p14="http://schemas.microsoft.com/office/powerpoint/2010/main" val="3253180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7/24/18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7/24/18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7/24/18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7/24/18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7/24/18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7/24/18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7/24/18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7/24/18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7/24/18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7/24/18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7/24/18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7/24/18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7/24/18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7/24/18</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7/24/18</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6.tiff"/></Relationships>
</file>

<file path=ppt/slides/_rels/slide1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9.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tiff"/></Relationships>
</file>

<file path=ppt/slides/_rels/slide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44C3D69-602B-2A4C-990E-AB657A55296F}"/>
              </a:ext>
            </a:extLst>
          </p:cNvPr>
          <p:cNvSpPr>
            <a:spLocks noGrp="1"/>
          </p:cNvSpPr>
          <p:nvPr>
            <p:ph type="subTitle" idx="1"/>
          </p:nvPr>
        </p:nvSpPr>
        <p:spPr>
          <a:xfrm>
            <a:off x="810001" y="5280846"/>
            <a:ext cx="10572000" cy="1119953"/>
          </a:xfrm>
        </p:spPr>
        <p:txBody>
          <a:bodyPr>
            <a:normAutofit lnSpcReduction="10000"/>
          </a:bodyPr>
          <a:lstStyle/>
          <a:p>
            <a:r>
              <a:rPr lang="en-US" sz="7200" dirty="0"/>
              <a:t>WELCOME!!</a:t>
            </a:r>
          </a:p>
        </p:txBody>
      </p:sp>
      <p:pic>
        <p:nvPicPr>
          <p:cNvPr id="1026" name="Picture 2" descr="https://lh3.googleusercontent.com/Argjv0NeI-Z5cvKgwE4PzdItELdG_A5jjkDf8hO750mdaQV1LDycObk4LyeX42qr_PPZz0DLc1b3VVCDAv4iC3KSil8ZxL7VRSevGOI5HAq2O6-UTYLpdO3QjnUP7paXE3B21BVc9g8">
            <a:extLst>
              <a:ext uri="{FF2B5EF4-FFF2-40B4-BE49-F238E27FC236}">
                <a16:creationId xmlns:a16="http://schemas.microsoft.com/office/drawing/2014/main" id="{509724FC-B6F7-2B41-9215-E996664DEC3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686" t="32772" r="30795" b="4171"/>
          <a:stretch/>
        </p:blipFill>
        <p:spPr bwMode="auto">
          <a:xfrm>
            <a:off x="139700" y="1003972"/>
            <a:ext cx="2603500" cy="2794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5.googleusercontent.com/QVkdp22yUIyvr-VRytr18B5LHeGVoCBzi-1Ny2eaaVSI8v9FFqUR69iT6jLmUQ1ZUgwMowhst3E-QiucrfKW3UQwmN8mCrdTqygs0JSZO_BRBeXIAXXZ7zzGUlSK_GoIHYmzYRawIqM">
            <a:extLst>
              <a:ext uri="{FF2B5EF4-FFF2-40B4-BE49-F238E27FC236}">
                <a16:creationId xmlns:a16="http://schemas.microsoft.com/office/drawing/2014/main" id="{8C4EDD23-1C4E-3649-94E5-502B2C4842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2326" y="572172"/>
            <a:ext cx="4997874" cy="3657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h3.googleusercontent.com/oxsQOaJnRLMnHj6UnvIEhvvz6p1cX0sh8CCmaOf-R6-lE--m-SrRFu3PvrO6L2MLe5qY6LDdq9y0TwLHdyJDooo8gOiZLsBDCL2OP0xHYSx8mLafEbfBRFoL1UW8dXECcYxmv-kE5oY">
            <a:extLst>
              <a:ext uri="{FF2B5EF4-FFF2-40B4-BE49-F238E27FC236}">
                <a16:creationId xmlns:a16="http://schemas.microsoft.com/office/drawing/2014/main" id="{A18185C1-F787-F742-A19C-ECD4D9E249E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2342" t="9762" r="11094" b="10945"/>
          <a:stretch/>
        </p:blipFill>
        <p:spPr bwMode="auto">
          <a:xfrm>
            <a:off x="8159326" y="400315"/>
            <a:ext cx="3854026" cy="4001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7176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4C9E6EF-0874-064B-AAE9-3101A0237256}"/>
              </a:ext>
            </a:extLst>
          </p:cNvPr>
          <p:cNvPicPr>
            <a:picLocks noChangeAspect="1"/>
          </p:cNvPicPr>
          <p:nvPr/>
        </p:nvPicPr>
        <p:blipFill>
          <a:blip r:embed="rId3"/>
          <a:stretch>
            <a:fillRect/>
          </a:stretch>
        </p:blipFill>
        <p:spPr>
          <a:xfrm>
            <a:off x="3327400" y="241300"/>
            <a:ext cx="8559800" cy="6419850"/>
          </a:xfrm>
          <a:prstGeom prst="rect">
            <a:avLst/>
          </a:prstGeom>
        </p:spPr>
      </p:pic>
      <p:cxnSp>
        <p:nvCxnSpPr>
          <p:cNvPr id="7" name="Straight Connector 6">
            <a:extLst>
              <a:ext uri="{FF2B5EF4-FFF2-40B4-BE49-F238E27FC236}">
                <a16:creationId xmlns:a16="http://schemas.microsoft.com/office/drawing/2014/main" id="{D1DEF301-F53D-B34C-BA3D-94BFE01DDFBD}"/>
              </a:ext>
            </a:extLst>
          </p:cNvPr>
          <p:cNvCxnSpPr/>
          <p:nvPr/>
        </p:nvCxnSpPr>
        <p:spPr>
          <a:xfrm flipH="1">
            <a:off x="5118100" y="2209800"/>
            <a:ext cx="279400" cy="30734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003B5EC-A708-8D40-AE30-9FC267E4F8F7}"/>
              </a:ext>
            </a:extLst>
          </p:cNvPr>
          <p:cNvCxnSpPr/>
          <p:nvPr/>
        </p:nvCxnSpPr>
        <p:spPr>
          <a:xfrm flipV="1">
            <a:off x="5410200" y="965200"/>
            <a:ext cx="2540000" cy="125730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B1222A7-CF47-5545-A07A-482AACBA5107}"/>
              </a:ext>
            </a:extLst>
          </p:cNvPr>
          <p:cNvCxnSpPr/>
          <p:nvPr/>
        </p:nvCxnSpPr>
        <p:spPr>
          <a:xfrm flipH="1" flipV="1">
            <a:off x="3937000" y="1181100"/>
            <a:ext cx="1473200" cy="102870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1143CFA-B4B5-5644-9B11-4389ABE10DD3}"/>
              </a:ext>
            </a:extLst>
          </p:cNvPr>
          <p:cNvSpPr txBox="1"/>
          <p:nvPr/>
        </p:nvSpPr>
        <p:spPr>
          <a:xfrm>
            <a:off x="215900" y="241300"/>
            <a:ext cx="2959100" cy="523220"/>
          </a:xfrm>
          <a:prstGeom prst="rect">
            <a:avLst/>
          </a:prstGeom>
          <a:noFill/>
        </p:spPr>
        <p:txBody>
          <a:bodyPr wrap="square" rtlCol="0">
            <a:spAutoFit/>
          </a:bodyPr>
          <a:lstStyle/>
          <a:p>
            <a:r>
              <a:rPr lang="en-US" sz="2800" b="1" dirty="0"/>
              <a:t>CALIBRATION</a:t>
            </a:r>
          </a:p>
        </p:txBody>
      </p:sp>
      <p:sp>
        <p:nvSpPr>
          <p:cNvPr id="13" name="Rectangle 12">
            <a:extLst>
              <a:ext uri="{FF2B5EF4-FFF2-40B4-BE49-F238E27FC236}">
                <a16:creationId xmlns:a16="http://schemas.microsoft.com/office/drawing/2014/main" id="{CAF5A78C-AC0B-3D4E-865C-1EF77406EF70}"/>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CALIBRATION</a:t>
            </a:r>
          </a:p>
        </p:txBody>
      </p:sp>
      <p:sp>
        <p:nvSpPr>
          <p:cNvPr id="14" name="TextBox 13">
            <a:extLst>
              <a:ext uri="{FF2B5EF4-FFF2-40B4-BE49-F238E27FC236}">
                <a16:creationId xmlns:a16="http://schemas.microsoft.com/office/drawing/2014/main" id="{C0885B02-9335-3140-92E2-C1C6D210B1F3}"/>
              </a:ext>
            </a:extLst>
          </p:cNvPr>
          <p:cNvSpPr txBox="1"/>
          <p:nvPr/>
        </p:nvSpPr>
        <p:spPr>
          <a:xfrm>
            <a:off x="215900" y="1181100"/>
            <a:ext cx="2959100" cy="3139321"/>
          </a:xfrm>
          <a:prstGeom prst="rect">
            <a:avLst/>
          </a:prstGeom>
          <a:noFill/>
        </p:spPr>
        <p:txBody>
          <a:bodyPr wrap="square" rtlCol="0">
            <a:spAutoFit/>
          </a:bodyPr>
          <a:lstStyle/>
          <a:p>
            <a:pPr marL="342900" indent="-342900">
              <a:buAutoNum type="arabicPeriod"/>
            </a:pPr>
            <a:r>
              <a:rPr lang="en-US" dirty="0"/>
              <a:t>Find the normal vectors of each of the ice crystals</a:t>
            </a:r>
          </a:p>
          <a:p>
            <a:pPr marL="342900" indent="-342900">
              <a:buAutoNum type="arabicPeriod"/>
            </a:pPr>
            <a:r>
              <a:rPr lang="en-US" dirty="0"/>
              <a:t>Use the normal to determine the backscatter light intensity variable</a:t>
            </a:r>
          </a:p>
          <a:p>
            <a:pPr marL="342900" indent="-342900">
              <a:buAutoNum type="arabicPeriod"/>
            </a:pPr>
            <a:r>
              <a:rPr lang="en-US" dirty="0"/>
              <a:t>Create a y=</a:t>
            </a:r>
            <a:r>
              <a:rPr lang="en-US" dirty="0" err="1"/>
              <a:t>mx+b</a:t>
            </a:r>
            <a:r>
              <a:rPr lang="en-US" dirty="0"/>
              <a:t> line for the backscatter light intensity variable (s)</a:t>
            </a:r>
          </a:p>
        </p:txBody>
      </p:sp>
      <p:pic>
        <p:nvPicPr>
          <p:cNvPr id="15" name="Picture 14">
            <a:extLst>
              <a:ext uri="{FF2B5EF4-FFF2-40B4-BE49-F238E27FC236}">
                <a16:creationId xmlns:a16="http://schemas.microsoft.com/office/drawing/2014/main" id="{8E61FF06-CFDF-944E-A839-1303D8969F60}"/>
              </a:ext>
            </a:extLst>
          </p:cNvPr>
          <p:cNvPicPr>
            <a:picLocks noChangeAspect="1"/>
          </p:cNvPicPr>
          <p:nvPr/>
        </p:nvPicPr>
        <p:blipFill rotWithShape="1">
          <a:blip r:embed="rId4"/>
          <a:srcRect l="45374" t="7422" r="-441" b="-693"/>
          <a:stretch/>
        </p:blipFill>
        <p:spPr>
          <a:xfrm>
            <a:off x="127000" y="4320421"/>
            <a:ext cx="3124200" cy="2299310"/>
          </a:xfrm>
          <a:prstGeom prst="rect">
            <a:avLst/>
          </a:prstGeom>
        </p:spPr>
      </p:pic>
    </p:spTree>
    <p:extLst>
      <p:ext uri="{BB962C8B-B14F-4D97-AF65-F5344CB8AC3E}">
        <p14:creationId xmlns:p14="http://schemas.microsoft.com/office/powerpoint/2010/main" val="1508416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E496B3-2B04-DE46-8698-DDCF5994D507}"/>
              </a:ext>
            </a:extLst>
          </p:cNvPr>
          <p:cNvPicPr>
            <a:picLocks noChangeAspect="1"/>
          </p:cNvPicPr>
          <p:nvPr/>
        </p:nvPicPr>
        <p:blipFill>
          <a:blip r:embed="rId2"/>
          <a:stretch>
            <a:fillRect/>
          </a:stretch>
        </p:blipFill>
        <p:spPr>
          <a:xfrm>
            <a:off x="5272616" y="1244600"/>
            <a:ext cx="6671733" cy="5003800"/>
          </a:xfrm>
          <a:prstGeom prst="rect">
            <a:avLst/>
          </a:prstGeom>
        </p:spPr>
      </p:pic>
      <p:pic>
        <p:nvPicPr>
          <p:cNvPr id="7" name="Picture 6">
            <a:extLst>
              <a:ext uri="{FF2B5EF4-FFF2-40B4-BE49-F238E27FC236}">
                <a16:creationId xmlns:a16="http://schemas.microsoft.com/office/drawing/2014/main" id="{3877F135-EC4D-D445-AEF5-F945EB67A2E0}"/>
              </a:ext>
            </a:extLst>
          </p:cNvPr>
          <p:cNvPicPr>
            <a:picLocks noChangeAspect="1"/>
          </p:cNvPicPr>
          <p:nvPr/>
        </p:nvPicPr>
        <p:blipFill>
          <a:blip r:embed="rId3"/>
          <a:stretch>
            <a:fillRect/>
          </a:stretch>
        </p:blipFill>
        <p:spPr>
          <a:xfrm>
            <a:off x="215900" y="1244600"/>
            <a:ext cx="4648200" cy="3486150"/>
          </a:xfrm>
          <a:prstGeom prst="rect">
            <a:avLst/>
          </a:prstGeom>
        </p:spPr>
      </p:pic>
      <p:sp>
        <p:nvSpPr>
          <p:cNvPr id="9" name="Rectangle 8">
            <a:extLst>
              <a:ext uri="{FF2B5EF4-FFF2-40B4-BE49-F238E27FC236}">
                <a16:creationId xmlns:a16="http://schemas.microsoft.com/office/drawing/2014/main" id="{D060B7E3-39C8-8C45-84F5-7D783BB61E6E}"/>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RETRIEVEL</a:t>
            </a:r>
          </a:p>
        </p:txBody>
      </p:sp>
      <p:sp>
        <p:nvSpPr>
          <p:cNvPr id="10" name="TextBox 9">
            <a:extLst>
              <a:ext uri="{FF2B5EF4-FFF2-40B4-BE49-F238E27FC236}">
                <a16:creationId xmlns:a16="http://schemas.microsoft.com/office/drawing/2014/main" id="{D1343E6F-EB84-C54B-A044-D37597456B01}"/>
              </a:ext>
            </a:extLst>
          </p:cNvPr>
          <p:cNvSpPr txBox="1"/>
          <p:nvPr/>
        </p:nvSpPr>
        <p:spPr>
          <a:xfrm>
            <a:off x="3337983" y="603250"/>
            <a:ext cx="1934633" cy="369332"/>
          </a:xfrm>
          <a:prstGeom prst="rect">
            <a:avLst/>
          </a:prstGeom>
          <a:noFill/>
        </p:spPr>
        <p:txBody>
          <a:bodyPr wrap="square" rtlCol="0">
            <a:spAutoFit/>
          </a:bodyPr>
          <a:lstStyle/>
          <a:p>
            <a:r>
              <a:rPr lang="en-US" dirty="0"/>
              <a:t>…the fun part!</a:t>
            </a:r>
          </a:p>
        </p:txBody>
      </p:sp>
      <p:sp>
        <p:nvSpPr>
          <p:cNvPr id="11" name="TextBox 10">
            <a:extLst>
              <a:ext uri="{FF2B5EF4-FFF2-40B4-BE49-F238E27FC236}">
                <a16:creationId xmlns:a16="http://schemas.microsoft.com/office/drawing/2014/main" id="{D4EB5836-FE2C-DB44-AA3C-FE187EF07D73}"/>
              </a:ext>
            </a:extLst>
          </p:cNvPr>
          <p:cNvSpPr txBox="1"/>
          <p:nvPr/>
        </p:nvSpPr>
        <p:spPr>
          <a:xfrm>
            <a:off x="215900" y="5002768"/>
            <a:ext cx="4876799" cy="1477328"/>
          </a:xfrm>
          <a:prstGeom prst="rect">
            <a:avLst/>
          </a:prstGeom>
          <a:noFill/>
        </p:spPr>
        <p:txBody>
          <a:bodyPr wrap="square" rtlCol="0">
            <a:spAutoFit/>
          </a:bodyPr>
          <a:lstStyle/>
          <a:p>
            <a:r>
              <a:rPr lang="en-US" dirty="0"/>
              <a:t>The goal of this retrieval was to create a model where we could look at the angle between the basal and pyramidal facets while seeing if the un-named raised circle would appear in the retrieval</a:t>
            </a:r>
          </a:p>
        </p:txBody>
      </p:sp>
    </p:spTree>
    <p:extLst>
      <p:ext uri="{BB962C8B-B14F-4D97-AF65-F5344CB8AC3E}">
        <p14:creationId xmlns:p14="http://schemas.microsoft.com/office/powerpoint/2010/main" val="1965761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575B9F-3DC3-954C-B659-09F93FCE2CC6}"/>
              </a:ext>
            </a:extLst>
          </p:cNvPr>
          <p:cNvPicPr>
            <a:picLocks noChangeAspect="1"/>
          </p:cNvPicPr>
          <p:nvPr/>
        </p:nvPicPr>
        <p:blipFill>
          <a:blip r:embed="rId2"/>
          <a:stretch>
            <a:fillRect/>
          </a:stretch>
        </p:blipFill>
        <p:spPr>
          <a:xfrm>
            <a:off x="4625826" y="0"/>
            <a:ext cx="6880376" cy="6858000"/>
          </a:xfrm>
          <a:prstGeom prst="rect">
            <a:avLst/>
          </a:prstGeom>
        </p:spPr>
      </p:pic>
      <p:sp>
        <p:nvSpPr>
          <p:cNvPr id="4" name="Rectangle 3">
            <a:extLst>
              <a:ext uri="{FF2B5EF4-FFF2-40B4-BE49-F238E27FC236}">
                <a16:creationId xmlns:a16="http://schemas.microsoft.com/office/drawing/2014/main" id="{63AA1A2B-C48A-3941-8017-69AB2512F23B}"/>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RETRIEVAL</a:t>
            </a:r>
          </a:p>
        </p:txBody>
      </p:sp>
      <p:sp>
        <p:nvSpPr>
          <p:cNvPr id="5" name="TextBox 4">
            <a:extLst>
              <a:ext uri="{FF2B5EF4-FFF2-40B4-BE49-F238E27FC236}">
                <a16:creationId xmlns:a16="http://schemas.microsoft.com/office/drawing/2014/main" id="{6C91F9C1-3D15-7D41-9A7F-A9950C29F144}"/>
              </a:ext>
            </a:extLst>
          </p:cNvPr>
          <p:cNvSpPr txBox="1"/>
          <p:nvPr/>
        </p:nvSpPr>
        <p:spPr>
          <a:xfrm>
            <a:off x="215900" y="1231900"/>
            <a:ext cx="3454400" cy="2308324"/>
          </a:xfrm>
          <a:prstGeom prst="rect">
            <a:avLst/>
          </a:prstGeom>
          <a:noFill/>
        </p:spPr>
        <p:txBody>
          <a:bodyPr wrap="square" rtlCol="0">
            <a:spAutoFit/>
          </a:bodyPr>
          <a:lstStyle/>
          <a:p>
            <a:r>
              <a:rPr lang="en-US" dirty="0"/>
              <a:t>Grid to .</a:t>
            </a:r>
            <a:r>
              <a:rPr lang="en-US" dirty="0" err="1"/>
              <a:t>stl</a:t>
            </a:r>
            <a:r>
              <a:rPr lang="en-US" dirty="0"/>
              <a:t> with skirt is the last of the python notebooks you will use</a:t>
            </a:r>
          </a:p>
          <a:p>
            <a:endParaRPr lang="en-US" dirty="0"/>
          </a:p>
          <a:p>
            <a:r>
              <a:rPr lang="en-US" dirty="0"/>
              <a:t>Takes the .</a:t>
            </a:r>
            <a:r>
              <a:rPr lang="en-US" dirty="0" err="1"/>
              <a:t>npz</a:t>
            </a:r>
            <a:r>
              <a:rPr lang="en-US" dirty="0"/>
              <a:t> format from the retrieval notebook and converts into .</a:t>
            </a:r>
            <a:r>
              <a:rPr lang="en-US" dirty="0" err="1"/>
              <a:t>stl</a:t>
            </a:r>
            <a:r>
              <a:rPr lang="en-US" dirty="0"/>
              <a:t> file for use in VR or the 3D printer</a:t>
            </a:r>
          </a:p>
        </p:txBody>
      </p:sp>
    </p:spTree>
    <p:extLst>
      <p:ext uri="{BB962C8B-B14F-4D97-AF65-F5344CB8AC3E}">
        <p14:creationId xmlns:p14="http://schemas.microsoft.com/office/powerpoint/2010/main" val="3122245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CD03A401-60D8-7C4D-BF9B-F921E0CCCFAF}"/>
              </a:ext>
            </a:extLst>
          </p:cNvPr>
          <p:cNvCxnSpPr/>
          <p:nvPr/>
        </p:nvCxnSpPr>
        <p:spPr>
          <a:xfrm rot="5400000">
            <a:off x="1297820" y="1745342"/>
            <a:ext cx="718457" cy="1588"/>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5" name="Hexagon 4">
            <a:extLst>
              <a:ext uri="{FF2B5EF4-FFF2-40B4-BE49-F238E27FC236}">
                <a16:creationId xmlns:a16="http://schemas.microsoft.com/office/drawing/2014/main" id="{14F10867-E677-7341-8147-2364EAD71787}"/>
              </a:ext>
            </a:extLst>
          </p:cNvPr>
          <p:cNvSpPr/>
          <p:nvPr/>
        </p:nvSpPr>
        <p:spPr>
          <a:xfrm>
            <a:off x="939836" y="314476"/>
            <a:ext cx="1438692" cy="882650"/>
          </a:xfrm>
          <a:prstGeom prst="hexag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STL File [.</a:t>
            </a:r>
            <a:r>
              <a:rPr lang="en-US" dirty="0" err="1">
                <a:ln>
                  <a:solidFill>
                    <a:schemeClr val="tx1"/>
                  </a:solidFill>
                </a:ln>
              </a:rPr>
              <a:t>stl</a:t>
            </a:r>
            <a:r>
              <a:rPr lang="en-US" dirty="0">
                <a:ln>
                  <a:solidFill>
                    <a:schemeClr val="tx1"/>
                  </a:solidFill>
                </a:ln>
              </a:rPr>
              <a:t>]</a:t>
            </a:r>
          </a:p>
        </p:txBody>
      </p:sp>
      <p:sp>
        <p:nvSpPr>
          <p:cNvPr id="7" name="Rounded Rectangle 6">
            <a:extLst>
              <a:ext uri="{FF2B5EF4-FFF2-40B4-BE49-F238E27FC236}">
                <a16:creationId xmlns:a16="http://schemas.microsoft.com/office/drawing/2014/main" id="{EAB7C053-E619-5F42-86C9-AF685ACAAA3D}"/>
              </a:ext>
            </a:extLst>
          </p:cNvPr>
          <p:cNvSpPr/>
          <p:nvPr/>
        </p:nvSpPr>
        <p:spPr>
          <a:xfrm>
            <a:off x="744350" y="4572302"/>
            <a:ext cx="1634178"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3D model</a:t>
            </a:r>
          </a:p>
        </p:txBody>
      </p:sp>
      <p:sp>
        <p:nvSpPr>
          <p:cNvPr id="8" name="Oval 7">
            <a:extLst>
              <a:ext uri="{FF2B5EF4-FFF2-40B4-BE49-F238E27FC236}">
                <a16:creationId xmlns:a16="http://schemas.microsoft.com/office/drawing/2014/main" id="{9CC713AD-C905-AB4D-AF3A-AE718BB7BAB9}"/>
              </a:ext>
            </a:extLst>
          </p:cNvPr>
          <p:cNvSpPr/>
          <p:nvPr/>
        </p:nvSpPr>
        <p:spPr>
          <a:xfrm>
            <a:off x="303818" y="2304748"/>
            <a:ext cx="2538564" cy="1143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3D Printer Interface</a:t>
            </a:r>
          </a:p>
        </p:txBody>
      </p:sp>
      <p:cxnSp>
        <p:nvCxnSpPr>
          <p:cNvPr id="10" name="Straight Arrow Connector 9">
            <a:extLst>
              <a:ext uri="{FF2B5EF4-FFF2-40B4-BE49-F238E27FC236}">
                <a16:creationId xmlns:a16="http://schemas.microsoft.com/office/drawing/2014/main" id="{CD03A401-60D8-7C4D-BF9B-F921E0CCCFAF}"/>
              </a:ext>
            </a:extLst>
          </p:cNvPr>
          <p:cNvCxnSpPr/>
          <p:nvPr/>
        </p:nvCxnSpPr>
        <p:spPr>
          <a:xfrm rot="5400000">
            <a:off x="1296231" y="3965235"/>
            <a:ext cx="718457" cy="1588"/>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926D2E1-ACC0-BE4C-9106-99577F37EBB3}"/>
              </a:ext>
            </a:extLst>
          </p:cNvPr>
          <p:cNvCxnSpPr/>
          <p:nvPr/>
        </p:nvCxnSpPr>
        <p:spPr>
          <a:xfrm>
            <a:off x="2378528" y="1089176"/>
            <a:ext cx="1334711" cy="1215572"/>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9CC713AD-C905-AB4D-AF3A-AE718BB7BAB9}"/>
              </a:ext>
            </a:extLst>
          </p:cNvPr>
          <p:cNvSpPr/>
          <p:nvPr/>
        </p:nvSpPr>
        <p:spPr>
          <a:xfrm>
            <a:off x="3579362" y="2304748"/>
            <a:ext cx="2538564" cy="1143000"/>
          </a:xfrm>
          <a:prstGeom prst="ellipse">
            <a:avLst/>
          </a:prstGeom>
          <a:solidFill>
            <a:schemeClr val="accent3"/>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Blender</a:t>
            </a:r>
          </a:p>
        </p:txBody>
      </p:sp>
      <p:sp>
        <p:nvSpPr>
          <p:cNvPr id="19" name="Rounded Rectangle 18">
            <a:extLst>
              <a:ext uri="{FF2B5EF4-FFF2-40B4-BE49-F238E27FC236}">
                <a16:creationId xmlns:a16="http://schemas.microsoft.com/office/drawing/2014/main" id="{EAB7C053-E619-5F42-86C9-AF685ACAAA3D}"/>
              </a:ext>
            </a:extLst>
          </p:cNvPr>
          <p:cNvSpPr/>
          <p:nvPr/>
        </p:nvSpPr>
        <p:spPr>
          <a:xfrm>
            <a:off x="6918385" y="422426"/>
            <a:ext cx="1634178"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FBX file</a:t>
            </a:r>
          </a:p>
          <a:p>
            <a:pPr algn="ctr"/>
            <a:r>
              <a:rPr lang="en-US" dirty="0">
                <a:ln>
                  <a:solidFill>
                    <a:schemeClr val="tx1"/>
                  </a:solidFill>
                </a:ln>
              </a:rPr>
              <a:t>[.</a:t>
            </a:r>
            <a:r>
              <a:rPr lang="en-US" dirty="0" err="1">
                <a:ln>
                  <a:solidFill>
                    <a:schemeClr val="tx1"/>
                  </a:solidFill>
                </a:ln>
              </a:rPr>
              <a:t>fbx</a:t>
            </a:r>
            <a:r>
              <a:rPr lang="en-US" dirty="0">
                <a:ln>
                  <a:solidFill>
                    <a:schemeClr val="tx1"/>
                  </a:solidFill>
                </a:ln>
              </a:rPr>
              <a:t>]</a:t>
            </a:r>
          </a:p>
        </p:txBody>
      </p:sp>
      <p:cxnSp>
        <p:nvCxnSpPr>
          <p:cNvPr id="20" name="Straight Arrow Connector 19">
            <a:extLst>
              <a:ext uri="{FF2B5EF4-FFF2-40B4-BE49-F238E27FC236}">
                <a16:creationId xmlns:a16="http://schemas.microsoft.com/office/drawing/2014/main" id="{A926D2E1-ACC0-BE4C-9106-99577F37EBB3}"/>
              </a:ext>
            </a:extLst>
          </p:cNvPr>
          <p:cNvCxnSpPr/>
          <p:nvPr/>
        </p:nvCxnSpPr>
        <p:spPr>
          <a:xfrm flipV="1">
            <a:off x="5936498" y="1387700"/>
            <a:ext cx="981887" cy="917049"/>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9CC713AD-C905-AB4D-AF3A-AE718BB7BAB9}"/>
              </a:ext>
            </a:extLst>
          </p:cNvPr>
          <p:cNvSpPr/>
          <p:nvPr/>
        </p:nvSpPr>
        <p:spPr>
          <a:xfrm>
            <a:off x="6918385" y="2464103"/>
            <a:ext cx="2673990" cy="1266675"/>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Unity</a:t>
            </a:r>
          </a:p>
        </p:txBody>
      </p:sp>
      <p:cxnSp>
        <p:nvCxnSpPr>
          <p:cNvPr id="24" name="Straight Arrow Connector 23">
            <a:extLst>
              <a:ext uri="{FF2B5EF4-FFF2-40B4-BE49-F238E27FC236}">
                <a16:creationId xmlns:a16="http://schemas.microsoft.com/office/drawing/2014/main" id="{CD03A401-60D8-7C4D-BF9B-F921E0CCCFAF}"/>
              </a:ext>
            </a:extLst>
          </p:cNvPr>
          <p:cNvCxnSpPr/>
          <p:nvPr/>
        </p:nvCxnSpPr>
        <p:spPr>
          <a:xfrm rot="16200000" flipH="1">
            <a:off x="7471450" y="1718678"/>
            <a:ext cx="928618" cy="24353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CD03A401-60D8-7C4D-BF9B-F921E0CCCFAF}"/>
              </a:ext>
            </a:extLst>
          </p:cNvPr>
          <p:cNvCxnSpPr/>
          <p:nvPr/>
        </p:nvCxnSpPr>
        <p:spPr>
          <a:xfrm rot="10800000" flipV="1">
            <a:off x="9288778" y="1981689"/>
            <a:ext cx="607194" cy="482414"/>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D03A401-60D8-7C4D-BF9B-F921E0CCCFAF}"/>
              </a:ext>
            </a:extLst>
          </p:cNvPr>
          <p:cNvCxnSpPr/>
          <p:nvPr/>
        </p:nvCxnSpPr>
        <p:spPr>
          <a:xfrm rot="10800000">
            <a:off x="9592375" y="3390594"/>
            <a:ext cx="480588" cy="407008"/>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D03A401-60D8-7C4D-BF9B-F921E0CCCFAF}"/>
              </a:ext>
            </a:extLst>
          </p:cNvPr>
          <p:cNvCxnSpPr/>
          <p:nvPr/>
        </p:nvCxnSpPr>
        <p:spPr>
          <a:xfrm rot="5400000">
            <a:off x="7248387" y="4364702"/>
            <a:ext cx="1203072" cy="4152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60" name="Hexagon 59">
            <a:extLst>
              <a:ext uri="{FF2B5EF4-FFF2-40B4-BE49-F238E27FC236}">
                <a16:creationId xmlns:a16="http://schemas.microsoft.com/office/drawing/2014/main" id="{14F10867-E677-7341-8147-2364EAD71787}"/>
              </a:ext>
            </a:extLst>
          </p:cNvPr>
          <p:cNvSpPr/>
          <p:nvPr/>
        </p:nvSpPr>
        <p:spPr>
          <a:xfrm>
            <a:off x="6117926" y="5347002"/>
            <a:ext cx="2345834" cy="1045785"/>
          </a:xfrm>
          <a:prstGeom prst="hexagon">
            <a:avLst/>
          </a:prstGeom>
          <a:solidFill>
            <a:schemeClr val="accent4"/>
          </a:solidFill>
          <a:ln>
            <a:solidFill>
              <a:schemeClr val="accent1"/>
            </a:solidFill>
          </a:ln>
          <a:effectLst>
            <a:glow rad="101600">
              <a:schemeClr val="accent6">
                <a:alpha val="7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Movie</a:t>
            </a:r>
          </a:p>
        </p:txBody>
      </p:sp>
      <p:sp>
        <p:nvSpPr>
          <p:cNvPr id="71" name="Rounded Rectangle 70">
            <a:extLst>
              <a:ext uri="{FF2B5EF4-FFF2-40B4-BE49-F238E27FC236}">
                <a16:creationId xmlns:a16="http://schemas.microsoft.com/office/drawing/2014/main" id="{EAB7C053-E619-5F42-86C9-AF685ACAAA3D}"/>
              </a:ext>
            </a:extLst>
          </p:cNvPr>
          <p:cNvSpPr/>
          <p:nvPr/>
        </p:nvSpPr>
        <p:spPr>
          <a:xfrm>
            <a:off x="10072963" y="1123342"/>
            <a:ext cx="1634178"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Steam VR</a:t>
            </a:r>
          </a:p>
          <a:p>
            <a:pPr algn="ctr"/>
            <a:r>
              <a:rPr lang="en-US" dirty="0">
                <a:ln>
                  <a:solidFill>
                    <a:schemeClr val="tx1"/>
                  </a:solidFill>
                </a:ln>
              </a:rPr>
              <a:t>Asset</a:t>
            </a:r>
          </a:p>
        </p:txBody>
      </p:sp>
      <p:sp>
        <p:nvSpPr>
          <p:cNvPr id="73" name="Rounded Rectangle 72">
            <a:extLst>
              <a:ext uri="{FF2B5EF4-FFF2-40B4-BE49-F238E27FC236}">
                <a16:creationId xmlns:a16="http://schemas.microsoft.com/office/drawing/2014/main" id="{EAB7C053-E619-5F42-86C9-AF685ACAAA3D}"/>
              </a:ext>
            </a:extLst>
          </p:cNvPr>
          <p:cNvSpPr/>
          <p:nvPr/>
        </p:nvSpPr>
        <p:spPr>
          <a:xfrm>
            <a:off x="10311077" y="3797601"/>
            <a:ext cx="1634178"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C# Assets</a:t>
            </a:r>
          </a:p>
        </p:txBody>
      </p:sp>
      <p:sp>
        <p:nvSpPr>
          <p:cNvPr id="76" name="Hexagon 75">
            <a:extLst>
              <a:ext uri="{FF2B5EF4-FFF2-40B4-BE49-F238E27FC236}">
                <a16:creationId xmlns:a16="http://schemas.microsoft.com/office/drawing/2014/main" id="{14F10867-E677-7341-8147-2364EAD71787}"/>
              </a:ext>
            </a:extLst>
          </p:cNvPr>
          <p:cNvSpPr/>
          <p:nvPr/>
        </p:nvSpPr>
        <p:spPr>
          <a:xfrm>
            <a:off x="9264219" y="5347002"/>
            <a:ext cx="2345834" cy="1045785"/>
          </a:xfrm>
          <a:prstGeom prst="hexagon">
            <a:avLst/>
          </a:prstGeom>
          <a:solidFill>
            <a:schemeClr val="accent4"/>
          </a:solidFill>
          <a:ln>
            <a:solidFill>
              <a:schemeClr val="accent1"/>
            </a:solidFill>
          </a:ln>
          <a:effectLst>
            <a:glow rad="101600">
              <a:schemeClr val="accent6">
                <a:alpha val="7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Project</a:t>
            </a:r>
          </a:p>
        </p:txBody>
      </p:sp>
      <p:cxnSp>
        <p:nvCxnSpPr>
          <p:cNvPr id="77" name="Straight Arrow Connector 76">
            <a:extLst>
              <a:ext uri="{FF2B5EF4-FFF2-40B4-BE49-F238E27FC236}">
                <a16:creationId xmlns:a16="http://schemas.microsoft.com/office/drawing/2014/main" id="{CD03A401-60D8-7C4D-BF9B-F921E0CCCFAF}"/>
              </a:ext>
            </a:extLst>
          </p:cNvPr>
          <p:cNvCxnSpPr/>
          <p:nvPr/>
        </p:nvCxnSpPr>
        <p:spPr>
          <a:xfrm rot="16200000" flipH="1">
            <a:off x="8591587" y="4173050"/>
            <a:ext cx="1376236" cy="625339"/>
          </a:xfrm>
          <a:prstGeom prst="straightConnector1">
            <a:avLst/>
          </a:prstGeom>
          <a:ln w="762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70612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4" name="Picture 3" descr="Screen Shot 2018-07-23 at 12.11.27 PM.png"/>
          <p:cNvPicPr>
            <a:picLocks noChangeAspect="1"/>
          </p:cNvPicPr>
          <p:nvPr/>
        </p:nvPicPr>
        <p:blipFill>
          <a:blip r:embed="rId2"/>
          <a:stretch>
            <a:fillRect/>
          </a:stretch>
        </p:blipFill>
        <p:spPr>
          <a:xfrm>
            <a:off x="4376084" y="1161025"/>
            <a:ext cx="7815916" cy="4864100"/>
          </a:xfrm>
          <a:prstGeom prst="rect">
            <a:avLst/>
          </a:prstGeom>
        </p:spPr>
      </p:pic>
      <p:sp>
        <p:nvSpPr>
          <p:cNvPr id="8" name="Text Placeholder 7"/>
          <p:cNvSpPr>
            <a:spLocks noGrp="1"/>
          </p:cNvSpPr>
          <p:nvPr>
            <p:ph type="body" sz="half" idx="2"/>
          </p:nvPr>
        </p:nvSpPr>
        <p:spPr>
          <a:xfrm>
            <a:off x="241720" y="2458463"/>
            <a:ext cx="4852988" cy="4170937"/>
          </a:xfrm>
        </p:spPr>
        <p:txBody>
          <a:bodyPr>
            <a:normAutofit fontScale="92500" lnSpcReduction="10000"/>
          </a:bodyPr>
          <a:lstStyle/>
          <a:p>
            <a:pPr lvl="1">
              <a:buFont typeface="Arial"/>
              <a:buChar char="•"/>
            </a:pPr>
            <a:endParaRPr lang="en-US" dirty="0"/>
          </a:p>
          <a:p>
            <a:pPr>
              <a:buFont typeface="Arial"/>
              <a:buChar char="•"/>
            </a:pPr>
            <a:r>
              <a:rPr lang="en-US" sz="1700" dirty="0">
                <a:solidFill>
                  <a:schemeClr val="accent1"/>
                </a:solidFill>
              </a:rPr>
              <a:t>Convert .</a:t>
            </a:r>
            <a:r>
              <a:rPr lang="en-US" sz="1700" dirty="0" err="1">
                <a:solidFill>
                  <a:schemeClr val="accent1"/>
                </a:solidFill>
              </a:rPr>
              <a:t>stl</a:t>
            </a:r>
            <a:r>
              <a:rPr lang="en-US" sz="1700" dirty="0">
                <a:solidFill>
                  <a:schemeClr val="accent1"/>
                </a:solidFill>
              </a:rPr>
              <a:t> files to .</a:t>
            </a:r>
            <a:r>
              <a:rPr lang="en-US" sz="1700" dirty="0" err="1">
                <a:solidFill>
                  <a:schemeClr val="accent1"/>
                </a:solidFill>
              </a:rPr>
              <a:t>fbx</a:t>
            </a:r>
            <a:r>
              <a:rPr lang="en-US" sz="1700" dirty="0">
                <a:solidFill>
                  <a:schemeClr val="accent1"/>
                </a:solidFill>
              </a:rPr>
              <a:t> files</a:t>
            </a:r>
          </a:p>
          <a:p>
            <a:endParaRPr lang="en-US" sz="1700" dirty="0"/>
          </a:p>
          <a:p>
            <a:pPr>
              <a:buFont typeface="Arial"/>
              <a:buChar char="•"/>
            </a:pPr>
            <a:r>
              <a:rPr lang="en-US" sz="1700" dirty="0"/>
              <a:t>3D computer graphics software</a:t>
            </a:r>
          </a:p>
          <a:p>
            <a:pPr>
              <a:buFont typeface="Arial"/>
              <a:buChar char="•"/>
            </a:pPr>
            <a:r>
              <a:rPr lang="en-US" sz="1700" dirty="0"/>
              <a:t>Unity supports the following:</a:t>
            </a:r>
          </a:p>
          <a:p>
            <a:pPr lvl="1">
              <a:buFont typeface="Arial"/>
              <a:buChar char="•"/>
            </a:pPr>
            <a:r>
              <a:rPr lang="en-US" sz="1700" dirty="0"/>
              <a:t>Nodes with positions</a:t>
            </a:r>
          </a:p>
          <a:p>
            <a:pPr lvl="1">
              <a:buFont typeface="Arial"/>
              <a:buChar char="•"/>
            </a:pPr>
            <a:r>
              <a:rPr lang="en-US" sz="1700" dirty="0"/>
              <a:t>Rotation</a:t>
            </a:r>
          </a:p>
          <a:p>
            <a:pPr lvl="1">
              <a:buFont typeface="Arial"/>
              <a:buChar char="•"/>
            </a:pPr>
            <a:r>
              <a:rPr lang="en-US" sz="1700" dirty="0"/>
              <a:t>Scale</a:t>
            </a:r>
          </a:p>
          <a:p>
            <a:pPr lvl="1">
              <a:buFont typeface="Arial"/>
              <a:buChar char="•"/>
            </a:pPr>
            <a:r>
              <a:rPr lang="en-US" sz="1700" dirty="0"/>
              <a:t>Names </a:t>
            </a:r>
          </a:p>
          <a:p>
            <a:pPr>
              <a:buFont typeface="Arial"/>
              <a:buChar char="•"/>
            </a:pPr>
            <a:r>
              <a:rPr lang="en-US" sz="1700" dirty="0"/>
              <a:t>Limitations in Unity:</a:t>
            </a:r>
          </a:p>
          <a:p>
            <a:pPr lvl="1">
              <a:buFont typeface="Arial"/>
              <a:buChar char="•"/>
            </a:pPr>
            <a:r>
              <a:rPr lang="en-US" sz="1700" dirty="0"/>
              <a:t>Textures and diffuse colors are not assigned automatically</a:t>
            </a:r>
          </a:p>
          <a:p>
            <a:endParaRPr lang="en-US" dirty="0"/>
          </a:p>
          <a:p>
            <a:pPr>
              <a:buFont typeface="Arial"/>
              <a:buChar char="•"/>
            </a:pPr>
            <a:endParaRPr lang="en-US" dirty="0"/>
          </a:p>
        </p:txBody>
      </p:sp>
      <p:pic>
        <p:nvPicPr>
          <p:cNvPr id="13" name="Picture 12" descr="Screen Shot 2018-07-23 at 12.00.12 PM.png"/>
          <p:cNvPicPr>
            <a:picLocks noChangeAspect="1"/>
          </p:cNvPicPr>
          <p:nvPr/>
        </p:nvPicPr>
        <p:blipFill>
          <a:blip r:embed="rId3"/>
          <a:stretch>
            <a:fillRect/>
          </a:stretch>
        </p:blipFill>
        <p:spPr>
          <a:xfrm>
            <a:off x="228600" y="190500"/>
            <a:ext cx="2021338" cy="2021338"/>
          </a:xfrm>
          <a:prstGeom prst="rect">
            <a:avLst/>
          </a:prstGeom>
        </p:spPr>
      </p:pic>
      <p:sp>
        <p:nvSpPr>
          <p:cNvPr id="5" name="Rectangle 4">
            <a:extLst>
              <a:ext uri="{FF2B5EF4-FFF2-40B4-BE49-F238E27FC236}">
                <a16:creationId xmlns:a16="http://schemas.microsoft.com/office/drawing/2014/main" id="{DB9448BD-C00D-D048-A6B2-3613B6743654}"/>
              </a:ext>
            </a:extLst>
          </p:cNvPr>
          <p:cNvSpPr/>
          <p:nvPr/>
        </p:nvSpPr>
        <p:spPr>
          <a:xfrm>
            <a:off x="2362200" y="1905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RETRIEVAL</a:t>
            </a:r>
          </a:p>
        </p:txBody>
      </p:sp>
    </p:spTree>
    <p:extLst>
      <p:ext uri="{BB962C8B-B14F-4D97-AF65-F5344CB8AC3E}">
        <p14:creationId xmlns:p14="http://schemas.microsoft.com/office/powerpoint/2010/main" val="2038469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5" name="Picture 4" descr="Screen Shot 2018-07-23 at 1.50.10 PM.png"/>
          <p:cNvPicPr>
            <a:picLocks noChangeAspect="1"/>
          </p:cNvPicPr>
          <p:nvPr/>
        </p:nvPicPr>
        <p:blipFill>
          <a:blip r:embed="rId2"/>
          <a:stretch>
            <a:fillRect/>
          </a:stretch>
        </p:blipFill>
        <p:spPr>
          <a:xfrm>
            <a:off x="215900" y="1145377"/>
            <a:ext cx="2959100" cy="1181781"/>
          </a:xfrm>
          <a:prstGeom prst="rect">
            <a:avLst/>
          </a:prstGeom>
        </p:spPr>
      </p:pic>
      <p:pic>
        <p:nvPicPr>
          <p:cNvPr id="4" name="Picture 3" descr="Screen Shot 2018-07-23 at 3.17.06 PM.png"/>
          <p:cNvPicPr>
            <a:picLocks noChangeAspect="1"/>
          </p:cNvPicPr>
          <p:nvPr/>
        </p:nvPicPr>
        <p:blipFill>
          <a:blip r:embed="rId3"/>
          <a:stretch>
            <a:fillRect/>
          </a:stretch>
        </p:blipFill>
        <p:spPr>
          <a:xfrm>
            <a:off x="3314701" y="965200"/>
            <a:ext cx="8509046" cy="5010108"/>
          </a:xfrm>
          <a:prstGeom prst="rect">
            <a:avLst/>
          </a:prstGeom>
        </p:spPr>
      </p:pic>
      <p:sp>
        <p:nvSpPr>
          <p:cNvPr id="7" name="Rectangle 6">
            <a:extLst>
              <a:ext uri="{FF2B5EF4-FFF2-40B4-BE49-F238E27FC236}">
                <a16:creationId xmlns:a16="http://schemas.microsoft.com/office/drawing/2014/main" id="{BFE6FC72-05D5-824F-AAD0-44678A8787AE}"/>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PROJECTS</a:t>
            </a:r>
          </a:p>
        </p:txBody>
      </p:sp>
    </p:spTree>
    <p:extLst>
      <p:ext uri="{BB962C8B-B14F-4D97-AF65-F5344CB8AC3E}">
        <p14:creationId xmlns:p14="http://schemas.microsoft.com/office/powerpoint/2010/main" val="34163883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5" name="Picture 4" descr="Screen Shot 2018-07-23 at 3.29.15 PM.png"/>
          <p:cNvPicPr>
            <a:picLocks noChangeAspect="1"/>
          </p:cNvPicPr>
          <p:nvPr/>
        </p:nvPicPr>
        <p:blipFill>
          <a:blip r:embed="rId2"/>
          <a:stretch>
            <a:fillRect/>
          </a:stretch>
        </p:blipFill>
        <p:spPr>
          <a:xfrm>
            <a:off x="1284540" y="421191"/>
            <a:ext cx="9622921" cy="6041018"/>
          </a:xfrm>
          <a:prstGeom prst="rect">
            <a:avLst/>
          </a:prstGeom>
        </p:spPr>
      </p:pic>
    </p:spTree>
    <p:extLst>
      <p:ext uri="{BB962C8B-B14F-4D97-AF65-F5344CB8AC3E}">
        <p14:creationId xmlns:p14="http://schemas.microsoft.com/office/powerpoint/2010/main" val="2929446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5" name="Rectangle 4"/>
          <p:cNvSpPr/>
          <p:nvPr/>
        </p:nvSpPr>
        <p:spPr>
          <a:xfrm>
            <a:off x="1032994" y="5987143"/>
            <a:ext cx="4377859" cy="369332"/>
          </a:xfrm>
          <a:prstGeom prst="rect">
            <a:avLst/>
          </a:prstGeom>
        </p:spPr>
        <p:txBody>
          <a:bodyPr wrap="none">
            <a:spAutoFit/>
          </a:bodyPr>
          <a:lstStyle/>
          <a:p>
            <a:r>
              <a:rPr lang="en-US" dirty="0"/>
              <a:t>https://</a:t>
            </a:r>
            <a:r>
              <a:rPr lang="en-US" dirty="0" err="1"/>
              <a:t>www.vive.com</a:t>
            </a:r>
            <a:r>
              <a:rPr lang="en-US" dirty="0"/>
              <a:t>/ca/enterprise/</a:t>
            </a:r>
          </a:p>
        </p:txBody>
      </p:sp>
      <p:pic>
        <p:nvPicPr>
          <p:cNvPr id="6" name="Picture 5" descr="Screen Shot 2018-07-23 at 3.59.21 PM.png"/>
          <p:cNvPicPr>
            <a:picLocks noChangeAspect="1"/>
          </p:cNvPicPr>
          <p:nvPr/>
        </p:nvPicPr>
        <p:blipFill>
          <a:blip r:embed="rId2"/>
          <a:stretch>
            <a:fillRect/>
          </a:stretch>
        </p:blipFill>
        <p:spPr>
          <a:xfrm>
            <a:off x="754804" y="2094711"/>
            <a:ext cx="4899176" cy="3711004"/>
          </a:xfrm>
          <a:prstGeom prst="rect">
            <a:avLst/>
          </a:prstGeom>
        </p:spPr>
      </p:pic>
      <p:sp>
        <p:nvSpPr>
          <p:cNvPr id="8" name="TextBox 7"/>
          <p:cNvSpPr txBox="1"/>
          <p:nvPr/>
        </p:nvSpPr>
        <p:spPr>
          <a:xfrm>
            <a:off x="2358571" y="1608667"/>
            <a:ext cx="1268158" cy="369332"/>
          </a:xfrm>
          <a:prstGeom prst="rect">
            <a:avLst/>
          </a:prstGeom>
          <a:noFill/>
        </p:spPr>
        <p:txBody>
          <a:bodyPr wrap="none" rtlCol="0">
            <a:spAutoFit/>
          </a:bodyPr>
          <a:lstStyle/>
          <a:p>
            <a:r>
              <a:rPr lang="en-US" dirty="0"/>
              <a:t>Steam VR</a:t>
            </a:r>
          </a:p>
        </p:txBody>
      </p:sp>
      <p:sp>
        <p:nvSpPr>
          <p:cNvPr id="9" name="TextBox 8"/>
          <p:cNvSpPr txBox="1"/>
          <p:nvPr/>
        </p:nvSpPr>
        <p:spPr>
          <a:xfrm>
            <a:off x="8596690" y="1608667"/>
            <a:ext cx="1249448" cy="369332"/>
          </a:xfrm>
          <a:prstGeom prst="rect">
            <a:avLst/>
          </a:prstGeom>
          <a:noFill/>
        </p:spPr>
        <p:txBody>
          <a:bodyPr wrap="none" rtlCol="0">
            <a:spAutoFit/>
          </a:bodyPr>
          <a:lstStyle/>
          <a:p>
            <a:r>
              <a:rPr lang="en-US" dirty="0"/>
              <a:t>C# Code </a:t>
            </a:r>
          </a:p>
        </p:txBody>
      </p:sp>
      <p:pic>
        <p:nvPicPr>
          <p:cNvPr id="11" name="Picture 10" descr="Screen Shot 2018-07-23 at 4.12.33 PM.png"/>
          <p:cNvPicPr>
            <a:picLocks noChangeAspect="1"/>
          </p:cNvPicPr>
          <p:nvPr/>
        </p:nvPicPr>
        <p:blipFill>
          <a:blip r:embed="rId3"/>
          <a:stretch>
            <a:fillRect/>
          </a:stretch>
        </p:blipFill>
        <p:spPr>
          <a:xfrm>
            <a:off x="6332598" y="2094711"/>
            <a:ext cx="4973147" cy="1836360"/>
          </a:xfrm>
          <a:prstGeom prst="rect">
            <a:avLst/>
          </a:prstGeom>
        </p:spPr>
      </p:pic>
      <p:pic>
        <p:nvPicPr>
          <p:cNvPr id="12" name="Picture 11" descr="Screen Shot 2018-07-23 at 4.18.11 PM.png"/>
          <p:cNvPicPr>
            <a:picLocks noChangeAspect="1"/>
          </p:cNvPicPr>
          <p:nvPr/>
        </p:nvPicPr>
        <p:blipFill>
          <a:blip r:embed="rId4"/>
          <a:stretch>
            <a:fillRect/>
          </a:stretch>
        </p:blipFill>
        <p:spPr>
          <a:xfrm>
            <a:off x="6332598" y="4047783"/>
            <a:ext cx="4996817" cy="2366105"/>
          </a:xfrm>
          <a:prstGeom prst="rect">
            <a:avLst/>
          </a:prstGeom>
        </p:spPr>
      </p:pic>
      <p:sp>
        <p:nvSpPr>
          <p:cNvPr id="13" name="Rectangle 12">
            <a:extLst>
              <a:ext uri="{FF2B5EF4-FFF2-40B4-BE49-F238E27FC236}">
                <a16:creationId xmlns:a16="http://schemas.microsoft.com/office/drawing/2014/main" id="{E6E221E4-B6A7-4241-82A0-26AB59A3F9A8}"/>
              </a:ext>
            </a:extLst>
          </p:cNvPr>
          <p:cNvSpPr/>
          <p:nvPr/>
        </p:nvSpPr>
        <p:spPr>
          <a:xfrm>
            <a:off x="215900" y="241300"/>
            <a:ext cx="2959100" cy="7239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n>
                  <a:solidFill>
                    <a:schemeClr val="tx1"/>
                  </a:solidFill>
                </a:ln>
              </a:rPr>
              <a:t>ASSETS</a:t>
            </a:r>
          </a:p>
        </p:txBody>
      </p:sp>
    </p:spTree>
    <p:extLst>
      <p:ext uri="{BB962C8B-B14F-4D97-AF65-F5344CB8AC3E}">
        <p14:creationId xmlns:p14="http://schemas.microsoft.com/office/powerpoint/2010/main" val="1007366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A21EC-AF11-F54C-9C20-A3A47549AE7C}"/>
              </a:ext>
            </a:extLst>
          </p:cNvPr>
          <p:cNvSpPr>
            <a:spLocks noGrp="1"/>
          </p:cNvSpPr>
          <p:nvPr>
            <p:ph type="title"/>
          </p:nvPr>
        </p:nvSpPr>
        <p:spPr/>
        <p:txBody>
          <a:bodyPr/>
          <a:lstStyle/>
          <a:p>
            <a:r>
              <a:rPr lang="en-US" dirty="0"/>
              <a:t>Cirrus clouds</a:t>
            </a:r>
          </a:p>
        </p:txBody>
      </p:sp>
      <p:pic>
        <p:nvPicPr>
          <p:cNvPr id="4" name="Picture 3">
            <a:extLst>
              <a:ext uri="{FF2B5EF4-FFF2-40B4-BE49-F238E27FC236}">
                <a16:creationId xmlns:a16="http://schemas.microsoft.com/office/drawing/2014/main" id="{74D96CFE-11BD-4746-AFE2-939C4259EA82}"/>
              </a:ext>
            </a:extLst>
          </p:cNvPr>
          <p:cNvPicPr>
            <a:picLocks noChangeAspect="1"/>
          </p:cNvPicPr>
          <p:nvPr/>
        </p:nvPicPr>
        <p:blipFill>
          <a:blip r:embed="rId2"/>
          <a:stretch>
            <a:fillRect/>
          </a:stretch>
        </p:blipFill>
        <p:spPr>
          <a:xfrm>
            <a:off x="294270" y="1831050"/>
            <a:ext cx="4635500" cy="3149600"/>
          </a:xfrm>
          <a:prstGeom prst="rect">
            <a:avLst/>
          </a:prstGeom>
        </p:spPr>
      </p:pic>
      <p:pic>
        <p:nvPicPr>
          <p:cNvPr id="5" name="Picture 4">
            <a:extLst>
              <a:ext uri="{FF2B5EF4-FFF2-40B4-BE49-F238E27FC236}">
                <a16:creationId xmlns:a16="http://schemas.microsoft.com/office/drawing/2014/main" id="{2E1B8EDA-2178-AE44-BBF6-8950EBE480DA}"/>
              </a:ext>
            </a:extLst>
          </p:cNvPr>
          <p:cNvPicPr>
            <a:picLocks noChangeAspect="1"/>
          </p:cNvPicPr>
          <p:nvPr/>
        </p:nvPicPr>
        <p:blipFill rotWithShape="1">
          <a:blip r:embed="rId3"/>
          <a:srcRect l="12749" r="14301"/>
          <a:stretch/>
        </p:blipFill>
        <p:spPr>
          <a:xfrm>
            <a:off x="2101729" y="4189449"/>
            <a:ext cx="3460830" cy="2668551"/>
          </a:xfrm>
          <a:prstGeom prst="rect">
            <a:avLst/>
          </a:prstGeom>
        </p:spPr>
      </p:pic>
      <p:pic>
        <p:nvPicPr>
          <p:cNvPr id="7" name="Picture 6">
            <a:extLst>
              <a:ext uri="{FF2B5EF4-FFF2-40B4-BE49-F238E27FC236}">
                <a16:creationId xmlns:a16="http://schemas.microsoft.com/office/drawing/2014/main" id="{18FC80BE-728B-FC4E-805F-347C9DEA6891}"/>
              </a:ext>
            </a:extLst>
          </p:cNvPr>
          <p:cNvPicPr>
            <a:picLocks noChangeAspect="1"/>
          </p:cNvPicPr>
          <p:nvPr/>
        </p:nvPicPr>
        <p:blipFill>
          <a:blip r:embed="rId4"/>
          <a:stretch>
            <a:fillRect/>
          </a:stretch>
        </p:blipFill>
        <p:spPr>
          <a:xfrm>
            <a:off x="5167451" y="359646"/>
            <a:ext cx="6418613" cy="3610470"/>
          </a:xfrm>
          <a:prstGeom prst="rect">
            <a:avLst/>
          </a:prstGeom>
        </p:spPr>
      </p:pic>
      <p:pic>
        <p:nvPicPr>
          <p:cNvPr id="8" name="Picture 7">
            <a:extLst>
              <a:ext uri="{FF2B5EF4-FFF2-40B4-BE49-F238E27FC236}">
                <a16:creationId xmlns:a16="http://schemas.microsoft.com/office/drawing/2014/main" id="{65543112-01EF-0742-B3FA-D543E8E10709}"/>
              </a:ext>
            </a:extLst>
          </p:cNvPr>
          <p:cNvPicPr>
            <a:picLocks noChangeAspect="1"/>
          </p:cNvPicPr>
          <p:nvPr/>
        </p:nvPicPr>
        <p:blipFill>
          <a:blip r:embed="rId5"/>
          <a:stretch>
            <a:fillRect/>
          </a:stretch>
        </p:blipFill>
        <p:spPr>
          <a:xfrm>
            <a:off x="7002682" y="4399828"/>
            <a:ext cx="3019933" cy="2247791"/>
          </a:xfrm>
          <a:prstGeom prst="rect">
            <a:avLst/>
          </a:prstGeom>
        </p:spPr>
      </p:pic>
    </p:spTree>
    <p:extLst>
      <p:ext uri="{BB962C8B-B14F-4D97-AF65-F5344CB8AC3E}">
        <p14:creationId xmlns:p14="http://schemas.microsoft.com/office/powerpoint/2010/main" val="636866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D8D91E-12A4-D047-A51A-9E84D0512AFA}"/>
              </a:ext>
            </a:extLst>
          </p:cNvPr>
          <p:cNvPicPr>
            <a:picLocks noChangeAspect="1"/>
          </p:cNvPicPr>
          <p:nvPr/>
        </p:nvPicPr>
        <p:blipFill rotWithShape="1">
          <a:blip r:embed="rId2"/>
          <a:srcRect t="1932" b="75036"/>
          <a:stretch/>
        </p:blipFill>
        <p:spPr>
          <a:xfrm>
            <a:off x="412750" y="0"/>
            <a:ext cx="11366500" cy="3387981"/>
          </a:xfrm>
          <a:prstGeom prst="rect">
            <a:avLst/>
          </a:prstGeom>
        </p:spPr>
      </p:pic>
      <p:pic>
        <p:nvPicPr>
          <p:cNvPr id="7" name="Picture 6">
            <a:extLst>
              <a:ext uri="{FF2B5EF4-FFF2-40B4-BE49-F238E27FC236}">
                <a16:creationId xmlns:a16="http://schemas.microsoft.com/office/drawing/2014/main" id="{0FB98FCA-6888-BA42-A502-1C5D6DBA93F1}"/>
              </a:ext>
            </a:extLst>
          </p:cNvPr>
          <p:cNvPicPr>
            <a:picLocks noChangeAspect="1"/>
          </p:cNvPicPr>
          <p:nvPr/>
        </p:nvPicPr>
        <p:blipFill rotWithShape="1">
          <a:blip r:embed="rId3"/>
          <a:srcRect t="25631" b="51298"/>
          <a:stretch/>
        </p:blipFill>
        <p:spPr>
          <a:xfrm>
            <a:off x="412750" y="3387981"/>
            <a:ext cx="11494294" cy="3431863"/>
          </a:xfrm>
          <a:prstGeom prst="rect">
            <a:avLst/>
          </a:prstGeom>
        </p:spPr>
      </p:pic>
    </p:spTree>
    <p:extLst>
      <p:ext uri="{BB962C8B-B14F-4D97-AF65-F5344CB8AC3E}">
        <p14:creationId xmlns:p14="http://schemas.microsoft.com/office/powerpoint/2010/main" val="1497939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6E28AF-6631-2C49-AD7C-9824F33EB502}"/>
              </a:ext>
            </a:extLst>
          </p:cNvPr>
          <p:cNvPicPr>
            <a:picLocks noChangeAspect="1"/>
          </p:cNvPicPr>
          <p:nvPr/>
        </p:nvPicPr>
        <p:blipFill rotWithShape="1">
          <a:blip r:embed="rId2"/>
          <a:srcRect t="48889" b="26852"/>
          <a:stretch/>
        </p:blipFill>
        <p:spPr>
          <a:xfrm>
            <a:off x="0" y="0"/>
            <a:ext cx="12257308" cy="3848100"/>
          </a:xfrm>
          <a:prstGeom prst="rect">
            <a:avLst/>
          </a:prstGeom>
        </p:spPr>
      </p:pic>
    </p:spTree>
    <p:extLst>
      <p:ext uri="{BB962C8B-B14F-4D97-AF65-F5344CB8AC3E}">
        <p14:creationId xmlns:p14="http://schemas.microsoft.com/office/powerpoint/2010/main" val="3473172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79BBC-AB25-494D-AFE0-3EF59A30881A}"/>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241B3CD4-024E-A949-B6F1-D38B5E6FF3C8}"/>
              </a:ext>
            </a:extLst>
          </p:cNvPr>
          <p:cNvSpPr>
            <a:spLocks noGrp="1"/>
          </p:cNvSpPr>
          <p:nvPr>
            <p:ph idx="1"/>
          </p:nvPr>
        </p:nvSpPr>
        <p:spPr/>
        <p:txBody>
          <a:bodyPr/>
          <a:lstStyle/>
          <a:p>
            <a:r>
              <a:rPr lang="en-US" dirty="0"/>
              <a:t>ENHANCING KNOWLEDGE OF SCANNING ELECTRON MICROSCOPE</a:t>
            </a:r>
          </a:p>
          <a:p>
            <a:pPr lvl="1"/>
            <a:r>
              <a:rPr lang="en-US" dirty="0"/>
              <a:t>Backscatter Mode</a:t>
            </a:r>
          </a:p>
          <a:p>
            <a:pPr lvl="1"/>
            <a:r>
              <a:rPr lang="en-US" dirty="0"/>
              <a:t>Operation of the Cold Stage</a:t>
            </a:r>
          </a:p>
          <a:p>
            <a:r>
              <a:rPr lang="en-US" dirty="0"/>
              <a:t>DATA MANAGEMENT </a:t>
            </a:r>
          </a:p>
          <a:p>
            <a:pPr lvl="1"/>
            <a:r>
              <a:rPr lang="en-US" dirty="0"/>
              <a:t>Use of GitHub repository </a:t>
            </a:r>
          </a:p>
          <a:p>
            <a:pPr lvl="1"/>
            <a:r>
              <a:rPr lang="en-US" dirty="0"/>
              <a:t>Python coding to produce an .</a:t>
            </a:r>
            <a:r>
              <a:rPr lang="en-US" dirty="0" err="1"/>
              <a:t>stl</a:t>
            </a:r>
            <a:r>
              <a:rPr lang="en-US" dirty="0"/>
              <a:t> file for 3D printing and VR</a:t>
            </a:r>
          </a:p>
          <a:p>
            <a:r>
              <a:rPr lang="en-US" dirty="0"/>
              <a:t>CREATE A 3D PRINTED MODEL OF ICE CRYSTAL YOU’VE GROWN</a:t>
            </a:r>
          </a:p>
          <a:p>
            <a:r>
              <a:rPr lang="en-US" dirty="0"/>
              <a:t>END PRODUCT OF VR VIDEO SHOWCASING CRYSTALS</a:t>
            </a:r>
          </a:p>
        </p:txBody>
      </p:sp>
    </p:spTree>
    <p:extLst>
      <p:ext uri="{BB962C8B-B14F-4D97-AF65-F5344CB8AC3E}">
        <p14:creationId xmlns:p14="http://schemas.microsoft.com/office/powerpoint/2010/main" val="66451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501EE-B8AE-D247-BA92-502449D59B24}"/>
              </a:ext>
            </a:extLst>
          </p:cNvPr>
          <p:cNvSpPr>
            <a:spLocks noGrp="1"/>
          </p:cNvSpPr>
          <p:nvPr>
            <p:ph type="title"/>
          </p:nvPr>
        </p:nvSpPr>
        <p:spPr/>
        <p:txBody>
          <a:bodyPr/>
          <a:lstStyle/>
          <a:p>
            <a:r>
              <a:rPr lang="en-US" dirty="0"/>
              <a:t>WHAT TO WRITE IN YOUR LAB NOTEBOOK…</a:t>
            </a:r>
          </a:p>
        </p:txBody>
      </p:sp>
      <p:sp>
        <p:nvSpPr>
          <p:cNvPr id="3" name="Content Placeholder 2">
            <a:extLst>
              <a:ext uri="{FF2B5EF4-FFF2-40B4-BE49-F238E27FC236}">
                <a16:creationId xmlns:a16="http://schemas.microsoft.com/office/drawing/2014/main" id="{7DCF4262-A56F-F244-8FAA-B2887446C489}"/>
              </a:ext>
            </a:extLst>
          </p:cNvPr>
          <p:cNvSpPr>
            <a:spLocks noGrp="1"/>
          </p:cNvSpPr>
          <p:nvPr>
            <p:ph idx="1"/>
          </p:nvPr>
        </p:nvSpPr>
        <p:spPr/>
        <p:txBody>
          <a:bodyPr>
            <a:normAutofit fontScale="92500" lnSpcReduction="10000"/>
          </a:bodyPr>
          <a:lstStyle/>
          <a:p>
            <a:r>
              <a:rPr lang="en-US" dirty="0"/>
              <a:t>The purpose of a lab notebook is to insure the science is repeatable</a:t>
            </a:r>
          </a:p>
          <a:p>
            <a:pPr lvl="1"/>
            <a:r>
              <a:rPr lang="en-US" dirty="0"/>
              <a:t>Upon reflection you should be able to look through your notebook and repeat exactly what you’ve done before</a:t>
            </a:r>
          </a:p>
          <a:p>
            <a:r>
              <a:rPr lang="en-US" dirty="0"/>
              <a:t>For SEM sessions:</a:t>
            </a:r>
          </a:p>
          <a:p>
            <a:pPr lvl="1"/>
            <a:r>
              <a:rPr lang="en-US" dirty="0"/>
              <a:t>Write down all conditions for the whole session</a:t>
            </a:r>
          </a:p>
          <a:p>
            <a:pPr lvl="1"/>
            <a:r>
              <a:rPr lang="en-US" dirty="0"/>
              <a:t>For each crystal note the current vacuum, equilibrium temp, current temp</a:t>
            </a:r>
          </a:p>
          <a:p>
            <a:r>
              <a:rPr lang="en-US" dirty="0"/>
              <a:t>For VR Sessions:</a:t>
            </a:r>
          </a:p>
          <a:p>
            <a:pPr lvl="1"/>
            <a:r>
              <a:rPr lang="en-US" dirty="0"/>
              <a:t>Notes on procedure of VR programs </a:t>
            </a:r>
          </a:p>
          <a:p>
            <a:r>
              <a:rPr lang="en-US" dirty="0"/>
              <a:t>Other situations:</a:t>
            </a:r>
          </a:p>
          <a:p>
            <a:pPr lvl="1"/>
            <a:r>
              <a:rPr lang="en-US" dirty="0"/>
              <a:t>Definitions on confusing terms</a:t>
            </a:r>
          </a:p>
          <a:p>
            <a:pPr lvl="1"/>
            <a:r>
              <a:rPr lang="en-US" dirty="0"/>
              <a:t>Notes on common python coding errors and their solutions</a:t>
            </a:r>
          </a:p>
        </p:txBody>
      </p:sp>
    </p:spTree>
    <p:extLst>
      <p:ext uri="{BB962C8B-B14F-4D97-AF65-F5344CB8AC3E}">
        <p14:creationId xmlns:p14="http://schemas.microsoft.com/office/powerpoint/2010/main" val="1635935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AB7C053-E619-5F42-86C9-AF685ACAAA3D}"/>
              </a:ext>
            </a:extLst>
          </p:cNvPr>
          <p:cNvSpPr/>
          <p:nvPr/>
        </p:nvSpPr>
        <p:spPr>
          <a:xfrm>
            <a:off x="419100" y="457200"/>
            <a:ext cx="3302000" cy="774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SEM IMAGES A-D [.bmp]</a:t>
            </a:r>
          </a:p>
        </p:txBody>
      </p:sp>
      <p:cxnSp>
        <p:nvCxnSpPr>
          <p:cNvPr id="6" name="Straight Arrow Connector 5">
            <a:extLst>
              <a:ext uri="{FF2B5EF4-FFF2-40B4-BE49-F238E27FC236}">
                <a16:creationId xmlns:a16="http://schemas.microsoft.com/office/drawing/2014/main" id="{CD03A401-60D8-7C4D-BF9B-F921E0CCCFAF}"/>
              </a:ext>
            </a:extLst>
          </p:cNvPr>
          <p:cNvCxnSpPr/>
          <p:nvPr/>
        </p:nvCxnSpPr>
        <p:spPr>
          <a:xfrm>
            <a:off x="2070100" y="1600200"/>
            <a:ext cx="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9CC713AD-C905-AB4D-AF3A-AE718BB7BAB9}"/>
              </a:ext>
            </a:extLst>
          </p:cNvPr>
          <p:cNvSpPr/>
          <p:nvPr/>
        </p:nvSpPr>
        <p:spPr>
          <a:xfrm>
            <a:off x="354012" y="2311400"/>
            <a:ext cx="3432175" cy="1143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a:solidFill>
                    <a:schemeClr val="tx1"/>
                  </a:solidFill>
                </a:ln>
              </a:rPr>
              <a:t>GNBF_Calibrate</a:t>
            </a:r>
            <a:r>
              <a:rPr lang="en-US" dirty="0">
                <a:ln>
                  <a:solidFill>
                    <a:schemeClr val="tx1"/>
                  </a:solidFill>
                </a:ln>
              </a:rPr>
              <a:t> [.pynb]</a:t>
            </a:r>
          </a:p>
        </p:txBody>
      </p:sp>
      <p:cxnSp>
        <p:nvCxnSpPr>
          <p:cNvPr id="8" name="Straight Arrow Connector 7">
            <a:extLst>
              <a:ext uri="{FF2B5EF4-FFF2-40B4-BE49-F238E27FC236}">
                <a16:creationId xmlns:a16="http://schemas.microsoft.com/office/drawing/2014/main" id="{D47262BD-C3EC-E244-B54D-E3CB0FE7B47B}"/>
              </a:ext>
            </a:extLst>
          </p:cNvPr>
          <p:cNvCxnSpPr>
            <a:cxnSpLocks/>
          </p:cNvCxnSpPr>
          <p:nvPr/>
        </p:nvCxnSpPr>
        <p:spPr>
          <a:xfrm>
            <a:off x="2552700" y="3721100"/>
            <a:ext cx="39370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5E720E3-D9CB-0542-8A23-E52375028070}"/>
              </a:ext>
            </a:extLst>
          </p:cNvPr>
          <p:cNvCxnSpPr>
            <a:cxnSpLocks/>
          </p:cNvCxnSpPr>
          <p:nvPr/>
        </p:nvCxnSpPr>
        <p:spPr>
          <a:xfrm flipV="1">
            <a:off x="1104900" y="3721100"/>
            <a:ext cx="43180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3" name="Rounded Rectangle 12">
            <a:extLst>
              <a:ext uri="{FF2B5EF4-FFF2-40B4-BE49-F238E27FC236}">
                <a16:creationId xmlns:a16="http://schemas.microsoft.com/office/drawing/2014/main" id="{F23691B0-5124-4E40-B901-4826782931F7}"/>
              </a:ext>
            </a:extLst>
          </p:cNvPr>
          <p:cNvSpPr/>
          <p:nvPr/>
        </p:nvSpPr>
        <p:spPr>
          <a:xfrm>
            <a:off x="190500" y="4533900"/>
            <a:ext cx="16129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Boxes [.</a:t>
            </a:r>
            <a:r>
              <a:rPr lang="en-US" dirty="0" err="1">
                <a:ln>
                  <a:solidFill>
                    <a:schemeClr val="tx1"/>
                  </a:solidFill>
                </a:ln>
              </a:rPr>
              <a:t>nml</a:t>
            </a:r>
            <a:r>
              <a:rPr lang="en-US" dirty="0">
                <a:ln>
                  <a:solidFill>
                    <a:schemeClr val="tx1"/>
                  </a:solidFill>
                </a:ln>
              </a:rPr>
              <a:t>]</a:t>
            </a:r>
          </a:p>
        </p:txBody>
      </p:sp>
      <p:sp>
        <p:nvSpPr>
          <p:cNvPr id="14" name="Rounded Rectangle 13">
            <a:extLst>
              <a:ext uri="{FF2B5EF4-FFF2-40B4-BE49-F238E27FC236}">
                <a16:creationId xmlns:a16="http://schemas.microsoft.com/office/drawing/2014/main" id="{9C08F247-0347-CC4C-92A1-F5218657B1B1}"/>
              </a:ext>
            </a:extLst>
          </p:cNvPr>
          <p:cNvSpPr/>
          <p:nvPr/>
        </p:nvSpPr>
        <p:spPr>
          <a:xfrm>
            <a:off x="2254250" y="4533900"/>
            <a:ext cx="158115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Calibration [.</a:t>
            </a:r>
            <a:r>
              <a:rPr lang="en-US" dirty="0" err="1">
                <a:ln>
                  <a:solidFill>
                    <a:schemeClr val="tx1"/>
                  </a:solidFill>
                </a:ln>
              </a:rPr>
              <a:t>nml</a:t>
            </a:r>
            <a:r>
              <a:rPr lang="en-US" dirty="0">
                <a:ln>
                  <a:solidFill>
                    <a:schemeClr val="tx1"/>
                  </a:solidFill>
                </a:ln>
              </a:rPr>
              <a:t>]</a:t>
            </a:r>
          </a:p>
        </p:txBody>
      </p:sp>
      <p:cxnSp>
        <p:nvCxnSpPr>
          <p:cNvPr id="15" name="Straight Arrow Connector 14">
            <a:extLst>
              <a:ext uri="{FF2B5EF4-FFF2-40B4-BE49-F238E27FC236}">
                <a16:creationId xmlns:a16="http://schemas.microsoft.com/office/drawing/2014/main" id="{843E32B9-1782-7449-8C61-D55CD6D1A862}"/>
              </a:ext>
            </a:extLst>
          </p:cNvPr>
          <p:cNvCxnSpPr>
            <a:cxnSpLocks/>
          </p:cNvCxnSpPr>
          <p:nvPr/>
        </p:nvCxnSpPr>
        <p:spPr>
          <a:xfrm>
            <a:off x="4000500" y="958850"/>
            <a:ext cx="1041400" cy="126365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B937DAD-8D6B-664B-A3A1-EE08D958ED6A}"/>
              </a:ext>
            </a:extLst>
          </p:cNvPr>
          <p:cNvCxnSpPr>
            <a:cxnSpLocks/>
          </p:cNvCxnSpPr>
          <p:nvPr/>
        </p:nvCxnSpPr>
        <p:spPr>
          <a:xfrm flipV="1">
            <a:off x="3835400" y="3575050"/>
            <a:ext cx="1206500" cy="8255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D1876BCF-06B2-CF4F-B683-9258AE71239E}"/>
              </a:ext>
            </a:extLst>
          </p:cNvPr>
          <p:cNvSpPr/>
          <p:nvPr/>
        </p:nvSpPr>
        <p:spPr>
          <a:xfrm>
            <a:off x="4316412" y="2327275"/>
            <a:ext cx="3417888" cy="1143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n>
                  <a:solidFill>
                    <a:schemeClr val="tx1"/>
                  </a:solidFill>
                </a:ln>
              </a:rPr>
              <a:t>GNBF_Retrieve</a:t>
            </a:r>
            <a:r>
              <a:rPr lang="en-US" dirty="0">
                <a:ln>
                  <a:solidFill>
                    <a:schemeClr val="tx1"/>
                  </a:solidFill>
                </a:ln>
              </a:rPr>
              <a:t> [.pynb]</a:t>
            </a:r>
          </a:p>
        </p:txBody>
      </p:sp>
      <p:cxnSp>
        <p:nvCxnSpPr>
          <p:cNvPr id="20" name="Straight Arrow Connector 19">
            <a:extLst>
              <a:ext uri="{FF2B5EF4-FFF2-40B4-BE49-F238E27FC236}">
                <a16:creationId xmlns:a16="http://schemas.microsoft.com/office/drawing/2014/main" id="{D5D07592-A3D0-E548-9944-581827BEC912}"/>
              </a:ext>
            </a:extLst>
          </p:cNvPr>
          <p:cNvCxnSpPr>
            <a:cxnSpLocks/>
          </p:cNvCxnSpPr>
          <p:nvPr/>
        </p:nvCxnSpPr>
        <p:spPr>
          <a:xfrm flipV="1">
            <a:off x="7378700" y="1485900"/>
            <a:ext cx="1206500" cy="8255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20">
            <a:extLst>
              <a:ext uri="{FF2B5EF4-FFF2-40B4-BE49-F238E27FC236}">
                <a16:creationId xmlns:a16="http://schemas.microsoft.com/office/drawing/2014/main" id="{FD8CCD55-CD0B-8E43-912C-56910A353364}"/>
              </a:ext>
            </a:extLst>
          </p:cNvPr>
          <p:cNvSpPr/>
          <p:nvPr/>
        </p:nvSpPr>
        <p:spPr>
          <a:xfrm>
            <a:off x="8724900" y="241300"/>
            <a:ext cx="2425700" cy="1244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Surface Grid</a:t>
            </a:r>
          </a:p>
          <a:p>
            <a:pPr algn="ctr"/>
            <a:r>
              <a:rPr lang="en-US" dirty="0">
                <a:ln>
                  <a:solidFill>
                    <a:schemeClr val="tx1"/>
                  </a:solidFill>
                </a:ln>
              </a:rPr>
              <a:t> h(</a:t>
            </a:r>
            <a:r>
              <a:rPr lang="en-US" dirty="0" err="1">
                <a:ln>
                  <a:solidFill>
                    <a:schemeClr val="tx1"/>
                  </a:solidFill>
                </a:ln>
              </a:rPr>
              <a:t>x,y</a:t>
            </a:r>
            <a:r>
              <a:rPr lang="en-US" dirty="0">
                <a:ln>
                  <a:solidFill>
                    <a:schemeClr val="tx1"/>
                  </a:solidFill>
                </a:ln>
              </a:rPr>
              <a:t>)</a:t>
            </a:r>
          </a:p>
          <a:p>
            <a:pPr algn="ctr"/>
            <a:r>
              <a:rPr lang="en-US" dirty="0">
                <a:ln>
                  <a:solidFill>
                    <a:schemeClr val="tx1"/>
                  </a:solidFill>
                </a:ln>
              </a:rPr>
              <a:t>[.</a:t>
            </a:r>
            <a:r>
              <a:rPr lang="en-US" dirty="0" err="1">
                <a:ln>
                  <a:solidFill>
                    <a:schemeClr val="tx1"/>
                  </a:solidFill>
                </a:ln>
              </a:rPr>
              <a:t>npz</a:t>
            </a:r>
            <a:r>
              <a:rPr lang="en-US" dirty="0">
                <a:ln>
                  <a:solidFill>
                    <a:schemeClr val="tx1"/>
                  </a:solidFill>
                </a:ln>
              </a:rPr>
              <a:t>]</a:t>
            </a:r>
          </a:p>
        </p:txBody>
      </p:sp>
      <p:cxnSp>
        <p:nvCxnSpPr>
          <p:cNvPr id="22" name="Straight Arrow Connector 21">
            <a:extLst>
              <a:ext uri="{FF2B5EF4-FFF2-40B4-BE49-F238E27FC236}">
                <a16:creationId xmlns:a16="http://schemas.microsoft.com/office/drawing/2014/main" id="{57FE528E-0878-2141-B63E-B3ACF251A24F}"/>
              </a:ext>
            </a:extLst>
          </p:cNvPr>
          <p:cNvCxnSpPr/>
          <p:nvPr/>
        </p:nvCxnSpPr>
        <p:spPr>
          <a:xfrm>
            <a:off x="9937750" y="1676400"/>
            <a:ext cx="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954479D1-804D-9C4C-B0B2-86CC12B99D40}"/>
              </a:ext>
            </a:extLst>
          </p:cNvPr>
          <p:cNvSpPr/>
          <p:nvPr/>
        </p:nvSpPr>
        <p:spPr>
          <a:xfrm>
            <a:off x="8264525" y="2311400"/>
            <a:ext cx="3346450" cy="1143000"/>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GNBF_Grid2stlwskirt [.pynb]</a:t>
            </a:r>
          </a:p>
        </p:txBody>
      </p:sp>
      <p:cxnSp>
        <p:nvCxnSpPr>
          <p:cNvPr id="24" name="Straight Arrow Connector 23">
            <a:extLst>
              <a:ext uri="{FF2B5EF4-FFF2-40B4-BE49-F238E27FC236}">
                <a16:creationId xmlns:a16="http://schemas.microsoft.com/office/drawing/2014/main" id="{A926D2E1-ACC0-BE4C-9106-99577F37EBB3}"/>
              </a:ext>
            </a:extLst>
          </p:cNvPr>
          <p:cNvCxnSpPr/>
          <p:nvPr/>
        </p:nvCxnSpPr>
        <p:spPr>
          <a:xfrm>
            <a:off x="9931400" y="3651250"/>
            <a:ext cx="0" cy="546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3616565-45AA-FF4B-B94F-250174F57B44}"/>
              </a:ext>
            </a:extLst>
          </p:cNvPr>
          <p:cNvCxnSpPr>
            <a:cxnSpLocks/>
          </p:cNvCxnSpPr>
          <p:nvPr/>
        </p:nvCxnSpPr>
        <p:spPr>
          <a:xfrm flipH="1">
            <a:off x="9099550" y="5321300"/>
            <a:ext cx="285750" cy="4826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5">
            <a:extLst>
              <a:ext uri="{FF2B5EF4-FFF2-40B4-BE49-F238E27FC236}">
                <a16:creationId xmlns:a16="http://schemas.microsoft.com/office/drawing/2014/main" id="{60DC3EBE-656E-734F-B05B-E704527A3EE8}"/>
              </a:ext>
            </a:extLst>
          </p:cNvPr>
          <p:cNvSpPr/>
          <p:nvPr/>
        </p:nvSpPr>
        <p:spPr>
          <a:xfrm>
            <a:off x="9147175" y="4400550"/>
            <a:ext cx="158115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STL File</a:t>
            </a:r>
          </a:p>
          <a:p>
            <a:pPr algn="ctr"/>
            <a:r>
              <a:rPr lang="en-US" dirty="0">
                <a:ln>
                  <a:solidFill>
                    <a:schemeClr val="tx1"/>
                  </a:solidFill>
                </a:ln>
              </a:rPr>
              <a:t> [.</a:t>
            </a:r>
            <a:r>
              <a:rPr lang="en-US" dirty="0" err="1">
                <a:ln>
                  <a:solidFill>
                    <a:schemeClr val="tx1"/>
                  </a:solidFill>
                </a:ln>
              </a:rPr>
              <a:t>stl</a:t>
            </a:r>
            <a:r>
              <a:rPr lang="en-US" dirty="0">
                <a:ln>
                  <a:solidFill>
                    <a:schemeClr val="tx1"/>
                  </a:solidFill>
                </a:ln>
              </a:rPr>
              <a:t>]</a:t>
            </a:r>
          </a:p>
        </p:txBody>
      </p:sp>
      <p:cxnSp>
        <p:nvCxnSpPr>
          <p:cNvPr id="27" name="Straight Arrow Connector 26">
            <a:extLst>
              <a:ext uri="{FF2B5EF4-FFF2-40B4-BE49-F238E27FC236}">
                <a16:creationId xmlns:a16="http://schemas.microsoft.com/office/drawing/2014/main" id="{BC929506-3EBB-3046-AE0C-0821BF89465E}"/>
              </a:ext>
            </a:extLst>
          </p:cNvPr>
          <p:cNvCxnSpPr>
            <a:cxnSpLocks/>
          </p:cNvCxnSpPr>
          <p:nvPr/>
        </p:nvCxnSpPr>
        <p:spPr>
          <a:xfrm>
            <a:off x="10420350" y="5321300"/>
            <a:ext cx="307975" cy="41910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30" name="Hexagon 29">
            <a:extLst>
              <a:ext uri="{FF2B5EF4-FFF2-40B4-BE49-F238E27FC236}">
                <a16:creationId xmlns:a16="http://schemas.microsoft.com/office/drawing/2014/main" id="{77DE78BB-6F05-7C45-B983-68AFA4A49C57}"/>
              </a:ext>
            </a:extLst>
          </p:cNvPr>
          <p:cNvSpPr/>
          <p:nvPr/>
        </p:nvSpPr>
        <p:spPr>
          <a:xfrm>
            <a:off x="10133012" y="5975350"/>
            <a:ext cx="1190625" cy="596900"/>
          </a:xfrm>
          <a:prstGeom prst="hexag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3D Print</a:t>
            </a:r>
          </a:p>
        </p:txBody>
      </p:sp>
      <p:sp>
        <p:nvSpPr>
          <p:cNvPr id="31" name="Hexagon 30">
            <a:extLst>
              <a:ext uri="{FF2B5EF4-FFF2-40B4-BE49-F238E27FC236}">
                <a16:creationId xmlns:a16="http://schemas.microsoft.com/office/drawing/2014/main" id="{14F10867-E677-7341-8147-2364EAD71787}"/>
              </a:ext>
            </a:extLst>
          </p:cNvPr>
          <p:cNvSpPr/>
          <p:nvPr/>
        </p:nvSpPr>
        <p:spPr>
          <a:xfrm>
            <a:off x="8504237" y="5975350"/>
            <a:ext cx="1190625" cy="596900"/>
          </a:xfrm>
          <a:prstGeom prst="hexag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tx1"/>
                  </a:solidFill>
                </a:ln>
              </a:rPr>
              <a:t>VR</a:t>
            </a:r>
          </a:p>
        </p:txBody>
      </p:sp>
    </p:spTree>
    <p:extLst>
      <p:ext uri="{BB962C8B-B14F-4D97-AF65-F5344CB8AC3E}">
        <p14:creationId xmlns:p14="http://schemas.microsoft.com/office/powerpoint/2010/main" val="1610023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lh6.googleusercontent.com/juIrGT34pOn-23ZaOnmyIdraQ7AcxQSMvj_a5c8HlzrnCBeyz4CZUWP1-qSd5ZLfyFN33lyB47qKXElZRZVjr8hojNdMp31xQbA1UKgT4yCArP4nBVutsJZf42iBMBaHXvzw8gcYENU">
            <a:extLst>
              <a:ext uri="{FF2B5EF4-FFF2-40B4-BE49-F238E27FC236}">
                <a16:creationId xmlns:a16="http://schemas.microsoft.com/office/drawing/2014/main" id="{E19CE4D4-EFB2-E64A-81D1-435BDD86C3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8975"/>
            <a:ext cx="12192000" cy="547846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1DEFB29-79B3-3C47-872A-3332DC1630BF}"/>
              </a:ext>
            </a:extLst>
          </p:cNvPr>
          <p:cNvSpPr txBox="1"/>
          <p:nvPr/>
        </p:nvSpPr>
        <p:spPr>
          <a:xfrm>
            <a:off x="9563100" y="165100"/>
            <a:ext cx="2512226" cy="369332"/>
          </a:xfrm>
          <a:prstGeom prst="rect">
            <a:avLst/>
          </a:prstGeom>
          <a:noFill/>
        </p:spPr>
        <p:txBody>
          <a:bodyPr wrap="none" rtlCol="0">
            <a:spAutoFit/>
          </a:bodyPr>
          <a:lstStyle/>
          <a:p>
            <a:r>
              <a:rPr lang="en-US" dirty="0"/>
              <a:t>Butterfield et al. 2017</a:t>
            </a:r>
          </a:p>
        </p:txBody>
      </p:sp>
      <p:sp>
        <p:nvSpPr>
          <p:cNvPr id="3" name="TextBox 2">
            <a:extLst>
              <a:ext uri="{FF2B5EF4-FFF2-40B4-BE49-F238E27FC236}">
                <a16:creationId xmlns:a16="http://schemas.microsoft.com/office/drawing/2014/main" id="{9932322F-E7F6-0345-87C0-46294B10C237}"/>
              </a:ext>
            </a:extLst>
          </p:cNvPr>
          <p:cNvSpPr txBox="1"/>
          <p:nvPr/>
        </p:nvSpPr>
        <p:spPr>
          <a:xfrm>
            <a:off x="876300" y="6311900"/>
            <a:ext cx="4508500" cy="369332"/>
          </a:xfrm>
          <a:prstGeom prst="rect">
            <a:avLst/>
          </a:prstGeom>
          <a:noFill/>
        </p:spPr>
        <p:txBody>
          <a:bodyPr wrap="square" rtlCol="0">
            <a:spAutoFit/>
          </a:bodyPr>
          <a:lstStyle/>
          <a:p>
            <a:r>
              <a:rPr lang="en-US" dirty="0"/>
              <a:t>SEM Backscatter Detector Assembly </a:t>
            </a:r>
          </a:p>
        </p:txBody>
      </p:sp>
      <p:sp>
        <p:nvSpPr>
          <p:cNvPr id="6" name="TextBox 5">
            <a:extLst>
              <a:ext uri="{FF2B5EF4-FFF2-40B4-BE49-F238E27FC236}">
                <a16:creationId xmlns:a16="http://schemas.microsoft.com/office/drawing/2014/main" id="{672E28DB-8CC4-F544-8496-FAB0D4DEC8D0}"/>
              </a:ext>
            </a:extLst>
          </p:cNvPr>
          <p:cNvSpPr txBox="1"/>
          <p:nvPr/>
        </p:nvSpPr>
        <p:spPr>
          <a:xfrm>
            <a:off x="5600700" y="6311900"/>
            <a:ext cx="6591300" cy="369332"/>
          </a:xfrm>
          <a:prstGeom prst="rect">
            <a:avLst/>
          </a:prstGeom>
          <a:noFill/>
        </p:spPr>
        <p:txBody>
          <a:bodyPr wrap="square" rtlCol="0">
            <a:spAutoFit/>
          </a:bodyPr>
          <a:lstStyle/>
          <a:p>
            <a:r>
              <a:rPr lang="en-US" dirty="0"/>
              <a:t>Images of the ice crystals as produced by each detector</a:t>
            </a:r>
          </a:p>
        </p:txBody>
      </p:sp>
    </p:spTree>
    <p:extLst>
      <p:ext uri="{BB962C8B-B14F-4D97-AF65-F5344CB8AC3E}">
        <p14:creationId xmlns:p14="http://schemas.microsoft.com/office/powerpoint/2010/main" val="464962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045F7-715C-0944-965E-8E151078FF7D}"/>
              </a:ext>
            </a:extLst>
          </p:cNvPr>
          <p:cNvSpPr>
            <a:spLocks noGrp="1"/>
          </p:cNvSpPr>
          <p:nvPr>
            <p:ph type="title" idx="4294967295"/>
          </p:nvPr>
        </p:nvSpPr>
        <p:spPr>
          <a:xfrm>
            <a:off x="495300" y="423655"/>
            <a:ext cx="3548063" cy="1617662"/>
          </a:xfrm>
        </p:spPr>
        <p:txBody>
          <a:bodyPr/>
          <a:lstStyle/>
          <a:p>
            <a:r>
              <a:rPr lang="en-US" dirty="0"/>
              <a:t>Basics of looking at an SEM image</a:t>
            </a:r>
          </a:p>
        </p:txBody>
      </p:sp>
      <p:pic>
        <p:nvPicPr>
          <p:cNvPr id="6" name="Content Placeholder 5">
            <a:extLst>
              <a:ext uri="{FF2B5EF4-FFF2-40B4-BE49-F238E27FC236}">
                <a16:creationId xmlns:a16="http://schemas.microsoft.com/office/drawing/2014/main" id="{82F96492-8AE9-384D-88D2-9C0B74E9A9EC}"/>
              </a:ext>
            </a:extLst>
          </p:cNvPr>
          <p:cNvPicPr>
            <a:picLocks noGrp="1" noChangeAspect="1"/>
          </p:cNvPicPr>
          <p:nvPr>
            <p:ph idx="4294967295"/>
          </p:nvPr>
        </p:nvPicPr>
        <p:blipFill>
          <a:blip r:embed="rId3"/>
          <a:stretch>
            <a:fillRect/>
          </a:stretch>
        </p:blipFill>
        <p:spPr>
          <a:xfrm>
            <a:off x="3924300" y="446088"/>
            <a:ext cx="8013700" cy="6010274"/>
          </a:xfrm>
        </p:spPr>
      </p:pic>
      <p:sp>
        <p:nvSpPr>
          <p:cNvPr id="7" name="Oval 6">
            <a:extLst>
              <a:ext uri="{FF2B5EF4-FFF2-40B4-BE49-F238E27FC236}">
                <a16:creationId xmlns:a16="http://schemas.microsoft.com/office/drawing/2014/main" id="{9B21CDAF-CCCB-FC47-AE92-098773643581}"/>
              </a:ext>
            </a:extLst>
          </p:cNvPr>
          <p:cNvSpPr/>
          <p:nvPr/>
        </p:nvSpPr>
        <p:spPr>
          <a:xfrm>
            <a:off x="5892800" y="5651500"/>
            <a:ext cx="1016000" cy="533400"/>
          </a:xfrm>
          <a:prstGeom prst="ellipse">
            <a:avLst/>
          </a:prstGeom>
          <a:solidFill>
            <a:schemeClr val="accent1">
              <a:alpha val="0"/>
            </a:schemeClr>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1E7669E-30C6-1245-8E84-59822CC9DB6D}"/>
              </a:ext>
            </a:extLst>
          </p:cNvPr>
          <p:cNvSpPr txBox="1"/>
          <p:nvPr/>
        </p:nvSpPr>
        <p:spPr>
          <a:xfrm>
            <a:off x="6386632" y="2334563"/>
            <a:ext cx="901700" cy="369332"/>
          </a:xfrm>
          <a:prstGeom prst="rect">
            <a:avLst/>
          </a:prstGeom>
          <a:noFill/>
        </p:spPr>
        <p:txBody>
          <a:bodyPr wrap="square" rtlCol="0">
            <a:spAutoFit/>
          </a:bodyPr>
          <a:lstStyle/>
          <a:p>
            <a:r>
              <a:rPr lang="en-US" dirty="0"/>
              <a:t>Basal</a:t>
            </a:r>
          </a:p>
        </p:txBody>
      </p:sp>
      <p:sp>
        <p:nvSpPr>
          <p:cNvPr id="9" name="TextBox 8">
            <a:extLst>
              <a:ext uri="{FF2B5EF4-FFF2-40B4-BE49-F238E27FC236}">
                <a16:creationId xmlns:a16="http://schemas.microsoft.com/office/drawing/2014/main" id="{F30248EA-1945-5D4E-B965-5E395A5E6280}"/>
              </a:ext>
            </a:extLst>
          </p:cNvPr>
          <p:cNvSpPr txBox="1"/>
          <p:nvPr/>
        </p:nvSpPr>
        <p:spPr>
          <a:xfrm rot="16671192">
            <a:off x="4625241" y="2653613"/>
            <a:ext cx="1511300" cy="369332"/>
          </a:xfrm>
          <a:prstGeom prst="rect">
            <a:avLst/>
          </a:prstGeom>
          <a:noFill/>
        </p:spPr>
        <p:txBody>
          <a:bodyPr wrap="square" rtlCol="0">
            <a:spAutoFit/>
          </a:bodyPr>
          <a:lstStyle/>
          <a:p>
            <a:r>
              <a:rPr lang="en-US" dirty="0"/>
              <a:t>Pyramidal</a:t>
            </a:r>
          </a:p>
        </p:txBody>
      </p:sp>
      <p:sp>
        <p:nvSpPr>
          <p:cNvPr id="10" name="TextBox 9">
            <a:extLst>
              <a:ext uri="{FF2B5EF4-FFF2-40B4-BE49-F238E27FC236}">
                <a16:creationId xmlns:a16="http://schemas.microsoft.com/office/drawing/2014/main" id="{86FDF94C-0C7A-354F-A4E0-D546CA972BD0}"/>
              </a:ext>
            </a:extLst>
          </p:cNvPr>
          <p:cNvSpPr txBox="1"/>
          <p:nvPr/>
        </p:nvSpPr>
        <p:spPr>
          <a:xfrm rot="16612678">
            <a:off x="4042996" y="2507145"/>
            <a:ext cx="1219200" cy="369332"/>
          </a:xfrm>
          <a:prstGeom prst="rect">
            <a:avLst/>
          </a:prstGeom>
          <a:noFill/>
        </p:spPr>
        <p:txBody>
          <a:bodyPr wrap="square" rtlCol="0">
            <a:spAutoFit/>
          </a:bodyPr>
          <a:lstStyle/>
          <a:p>
            <a:r>
              <a:rPr lang="en-US" dirty="0"/>
              <a:t>Prismatic</a:t>
            </a:r>
          </a:p>
        </p:txBody>
      </p:sp>
      <p:pic>
        <p:nvPicPr>
          <p:cNvPr id="2049" name="Picture 1" descr="page3image3147614384">
            <a:extLst>
              <a:ext uri="{FF2B5EF4-FFF2-40B4-BE49-F238E27FC236}">
                <a16:creationId xmlns:a16="http://schemas.microsoft.com/office/drawing/2014/main" id="{9E0C9BFC-D9A4-CD49-9D39-42AF497D9F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300" y="2132984"/>
            <a:ext cx="2984500" cy="42037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0C7848FB-0ABE-EA4F-9FB2-7C05D6E9DB0F}"/>
              </a:ext>
            </a:extLst>
          </p:cNvPr>
          <p:cNvSpPr txBox="1"/>
          <p:nvPr/>
        </p:nvSpPr>
        <p:spPr>
          <a:xfrm>
            <a:off x="495300" y="6363363"/>
            <a:ext cx="4785180" cy="369332"/>
          </a:xfrm>
          <a:prstGeom prst="rect">
            <a:avLst/>
          </a:prstGeom>
          <a:noFill/>
        </p:spPr>
        <p:txBody>
          <a:bodyPr wrap="square" rtlCol="0">
            <a:spAutoFit/>
          </a:bodyPr>
          <a:lstStyle/>
          <a:p>
            <a:r>
              <a:rPr lang="en-US" dirty="0"/>
              <a:t>W. C. </a:t>
            </a:r>
            <a:r>
              <a:rPr lang="en-US" dirty="0" err="1"/>
              <a:t>Pfalzgraff</a:t>
            </a:r>
            <a:r>
              <a:rPr lang="en-US" dirty="0"/>
              <a:t> et al. 2009 </a:t>
            </a:r>
          </a:p>
        </p:txBody>
      </p:sp>
    </p:spTree>
    <p:extLst>
      <p:ext uri="{BB962C8B-B14F-4D97-AF65-F5344CB8AC3E}">
        <p14:creationId xmlns:p14="http://schemas.microsoft.com/office/powerpoint/2010/main" val="8595845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Quotable</Template>
  <TotalTime>4529</TotalTime>
  <Words>615</Words>
  <Application>Microsoft Macintosh PowerPoint</Application>
  <PresentationFormat>Widescreen</PresentationFormat>
  <Paragraphs>94</Paragraphs>
  <Slides>17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Wingdings 2</vt:lpstr>
      <vt:lpstr>Quotable</vt:lpstr>
      <vt:lpstr>PowerPoint Presentation</vt:lpstr>
      <vt:lpstr>Cirrus clouds</vt:lpstr>
      <vt:lpstr>PowerPoint Presentation</vt:lpstr>
      <vt:lpstr>PowerPoint Presentation</vt:lpstr>
      <vt:lpstr>LEARNING OBJECTIVES</vt:lpstr>
      <vt:lpstr>WHAT TO WRITE IN YOUR LAB NOTEBOOK…</vt:lpstr>
      <vt:lpstr>PowerPoint Presentation</vt:lpstr>
      <vt:lpstr>PowerPoint Presentation</vt:lpstr>
      <vt:lpstr>Basics of looking at an SEM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Steven</cp:lastModifiedBy>
  <cp:revision>18</cp:revision>
  <cp:lastPrinted>2018-07-23T19:41:08Z</cp:lastPrinted>
  <dcterms:created xsi:type="dcterms:W3CDTF">2018-07-20T20:30:37Z</dcterms:created>
  <dcterms:modified xsi:type="dcterms:W3CDTF">2018-07-24T16:15:05Z</dcterms:modified>
</cp:coreProperties>
</file>

<file path=docProps/thumbnail.jpeg>
</file>